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7" r:id="rId4"/>
    <p:sldId id="299" r:id="rId5"/>
    <p:sldId id="268" r:id="rId6"/>
    <p:sldId id="260" r:id="rId7"/>
    <p:sldId id="300" r:id="rId8"/>
    <p:sldId id="269" r:id="rId9"/>
    <p:sldId id="278" r:id="rId10"/>
    <p:sldId id="258" r:id="rId11"/>
    <p:sldId id="270" r:id="rId12"/>
    <p:sldId id="308" r:id="rId13"/>
    <p:sldId id="321" r:id="rId14"/>
    <p:sldId id="276" r:id="rId15"/>
    <p:sldId id="319" r:id="rId16"/>
    <p:sldId id="320" r:id="rId17"/>
    <p:sldId id="271" r:id="rId18"/>
    <p:sldId id="262" r:id="rId19"/>
    <p:sldId id="259" r:id="rId20"/>
    <p:sldId id="309" r:id="rId21"/>
    <p:sldId id="322" r:id="rId22"/>
    <p:sldId id="323" r:id="rId23"/>
    <p:sldId id="303" r:id="rId24"/>
    <p:sldId id="312" r:id="rId25"/>
    <p:sldId id="272" r:id="rId26"/>
    <p:sldId id="273" r:id="rId27"/>
    <p:sldId id="277" r:id="rId28"/>
    <p:sldId id="279" r:id="rId29"/>
    <p:sldId id="280" r:id="rId30"/>
    <p:sldId id="281" r:id="rId31"/>
    <p:sldId id="282" r:id="rId32"/>
    <p:sldId id="283" r:id="rId33"/>
    <p:sldId id="284" r:id="rId34"/>
    <p:sldId id="285" r:id="rId35"/>
    <p:sldId id="265" r:id="rId36"/>
    <p:sldId id="286" r:id="rId37"/>
    <p:sldId id="287" r:id="rId38"/>
    <p:sldId id="288" r:id="rId39"/>
    <p:sldId id="324" r:id="rId40"/>
    <p:sldId id="325" r:id="rId41"/>
    <p:sldId id="290" r:id="rId42"/>
    <p:sldId id="289" r:id="rId43"/>
    <p:sldId id="291" r:id="rId44"/>
    <p:sldId id="296" r:id="rId45"/>
    <p:sldId id="297" r:id="rId46"/>
    <p:sldId id="298" r:id="rId47"/>
    <p:sldId id="314" r:id="rId48"/>
    <p:sldId id="326" r:id="rId49"/>
    <p:sldId id="327" r:id="rId50"/>
    <p:sldId id="328" r:id="rId51"/>
    <p:sldId id="313" r:id="rId52"/>
    <p:sldId id="316" r:id="rId53"/>
    <p:sldId id="292" r:id="rId54"/>
    <p:sldId id="305" r:id="rId55"/>
    <p:sldId id="318" r:id="rId56"/>
    <p:sldId id="315" r:id="rId57"/>
    <p:sldId id="317" r:id="rId58"/>
    <p:sldId id="294" r:id="rId59"/>
    <p:sldId id="301"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14"/>
    <p:restoredTop sz="96405"/>
  </p:normalViewPr>
  <p:slideViewPr>
    <p:cSldViewPr snapToGrid="0" snapToObjects="1">
      <p:cViewPr varScale="1">
        <p:scale>
          <a:sx n="129" d="100"/>
          <a:sy n="129" d="100"/>
        </p:scale>
        <p:origin x="240"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jpeg>
</file>

<file path=ppt/media/image14.jpeg>
</file>

<file path=ppt/media/image15.JPG>
</file>

<file path=ppt/media/image16.jpeg>
</file>

<file path=ppt/media/image17.gif>
</file>

<file path=ppt/media/image18.png>
</file>

<file path=ppt/media/image19.jpeg>
</file>

<file path=ppt/media/image2.jpeg>
</file>

<file path=ppt/media/image20.png>
</file>

<file path=ppt/media/image21.jpeg>
</file>

<file path=ppt/media/image22.png>
</file>

<file path=ppt/media/image23.png>
</file>

<file path=ppt/media/image3.png>
</file>

<file path=ppt/media/image4.jpeg>
</file>

<file path=ppt/media/image5.jp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A43C2-07A5-BB44-9F43-B20E7E5312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41C6CB-5CAA-DD48-BDA4-0592D5FF8B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662CB0-8583-4540-BE1C-F84CB375F37B}"/>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EF9B2658-7209-954E-8DDF-07C641D90C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AD4973-44DE-7342-BA01-547EED31CE5A}"/>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108344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7DDD4-B6A1-124E-97F1-BA84186762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EE7DE-9595-5745-A856-48AB8F5B52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9F81CC-8DBA-1342-88D3-380AA2B3042B}"/>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B81FA341-EA27-6943-B20F-AFA538A66D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63FE79-E424-E945-ADDC-83D446C52821}"/>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2274236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48F054-886E-8B44-8EBE-87FBB61503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BA284C-386A-6C4E-9A40-04DA68EFB5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98CBE6-4A2A-6549-898B-B2545B837CBA}"/>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9F9ED32C-794E-1143-802D-3AD6C9B715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6FF59B-F6CF-464E-93D4-AA7B3EE8C47C}"/>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1532127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78217-0850-FA42-8B72-F673F24DE8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F12092-A792-584F-8A1C-32C031603F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86E26-FE36-7B4D-AAF5-904CF3BBDB21}"/>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0BE9D109-2568-4B4F-B7F4-2C7AD017C9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8AD3A7-3697-7C4A-A781-66DD5DCCA3DF}"/>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2339199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C555C-64CB-F548-ABB6-4B463934B6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9C269A-28B6-FB43-BB47-BA94CF3328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D521C4-BC30-3646-824D-F119E616E6CE}"/>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1ECD182C-D8EA-B948-8737-5A6BD5B4D4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0787B1-6592-9044-9667-44816CAAB509}"/>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1430850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5A981-5F59-8940-A2F7-8CE7EAE348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ADAABA-0EEF-254E-B417-1B2EB27435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196200-086D-EA44-85BA-8D8F7BA4D8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8D651E-2A31-AF4F-8A27-A2301E38AD3D}"/>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6" name="Footer Placeholder 5">
            <a:extLst>
              <a:ext uri="{FF2B5EF4-FFF2-40B4-BE49-F238E27FC236}">
                <a16:creationId xmlns:a16="http://schemas.microsoft.com/office/drawing/2014/main" id="{701ED8DF-7DBC-294E-82B1-18236111A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DE2C9E-91E9-FD42-9F13-932CADEBD2C5}"/>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3061756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92995-0013-6F49-9741-2EA0BF4080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B6D280-4929-384B-8615-167612096F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029458-FF2B-1440-8335-632CAA842D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9CA800-81C1-B646-A953-E8DBE47BC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CCEC6B-205E-0B45-A0F3-6C8FCEE9A1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71920B-F361-C64F-BB0E-35F2D2CBB4D8}"/>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8" name="Footer Placeholder 7">
            <a:extLst>
              <a:ext uri="{FF2B5EF4-FFF2-40B4-BE49-F238E27FC236}">
                <a16:creationId xmlns:a16="http://schemas.microsoft.com/office/drawing/2014/main" id="{29D44ECE-207A-FA4C-9475-C03DC72DFE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C1820C-AD96-D443-8AA8-5641E0380239}"/>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782531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F0FFF-6ED0-6243-A2AE-B253809A02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F091E3-DFC5-0540-9C75-225956946FE6}"/>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4" name="Footer Placeholder 3">
            <a:extLst>
              <a:ext uri="{FF2B5EF4-FFF2-40B4-BE49-F238E27FC236}">
                <a16:creationId xmlns:a16="http://schemas.microsoft.com/office/drawing/2014/main" id="{48BC49A3-0384-754C-BED0-DC0D47B425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F2BA99-1D12-C64F-996A-85628BB3EE16}"/>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2867583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36606B-79E4-A34B-BE97-997D9D758296}"/>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3" name="Footer Placeholder 2">
            <a:extLst>
              <a:ext uri="{FF2B5EF4-FFF2-40B4-BE49-F238E27FC236}">
                <a16:creationId xmlns:a16="http://schemas.microsoft.com/office/drawing/2014/main" id="{DB9557CB-8103-3B41-A940-4FD4799A31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4919D0-3FCE-CF4E-9D34-9E0CD3DF71DD}"/>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1623983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4B636-4EDD-7341-9B7D-17AAD47C62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1F0136-D7DD-1044-B848-27E313D5AB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7DAE57-151C-234A-AA03-81AA7510BB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5ED6AC-BAC0-EB4C-9277-A63F666076E9}"/>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6" name="Footer Placeholder 5">
            <a:extLst>
              <a:ext uri="{FF2B5EF4-FFF2-40B4-BE49-F238E27FC236}">
                <a16:creationId xmlns:a16="http://schemas.microsoft.com/office/drawing/2014/main" id="{10D45925-827B-DA4D-8CDF-AC1503BA23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54FF9-5EE1-A94C-9742-0AC2B9C34579}"/>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2805753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2B654-18D6-F84E-B59E-E18CBEE4CA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6D7EFC-4004-0145-A2F9-E508D0958C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5815D9-4FFF-1643-9F8A-2708D6AAAC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662FC-F0E3-2D4D-B116-98471B67E969}"/>
              </a:ext>
            </a:extLst>
          </p:cNvPr>
          <p:cNvSpPr>
            <a:spLocks noGrp="1"/>
          </p:cNvSpPr>
          <p:nvPr>
            <p:ph type="dt" sz="half" idx="10"/>
          </p:nvPr>
        </p:nvSpPr>
        <p:spPr/>
        <p:txBody>
          <a:bodyPr/>
          <a:lstStyle/>
          <a:p>
            <a:fld id="{574CE19A-8503-7843-8A88-9F39D8324431}" type="datetimeFigureOut">
              <a:rPr lang="en-US" smtClean="0"/>
              <a:t>1/8/23</a:t>
            </a:fld>
            <a:endParaRPr lang="en-US"/>
          </a:p>
        </p:txBody>
      </p:sp>
      <p:sp>
        <p:nvSpPr>
          <p:cNvPr id="6" name="Footer Placeholder 5">
            <a:extLst>
              <a:ext uri="{FF2B5EF4-FFF2-40B4-BE49-F238E27FC236}">
                <a16:creationId xmlns:a16="http://schemas.microsoft.com/office/drawing/2014/main" id="{98612221-F75B-BA43-B4BA-28655085A8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FC9E1C-49AC-D74C-B71C-A5DC2EB02A7F}"/>
              </a:ext>
            </a:extLst>
          </p:cNvPr>
          <p:cNvSpPr>
            <a:spLocks noGrp="1"/>
          </p:cNvSpPr>
          <p:nvPr>
            <p:ph type="sldNum" sz="quarter" idx="12"/>
          </p:nvPr>
        </p:nvSpPr>
        <p:spPr/>
        <p:txBody>
          <a:bodyPr/>
          <a:lstStyle/>
          <a:p>
            <a:fld id="{FC60BDC8-442D-FF45-BCA9-EECAFF0BA339}" type="slidenum">
              <a:rPr lang="en-US" smtClean="0"/>
              <a:t>‹#›</a:t>
            </a:fld>
            <a:endParaRPr lang="en-US"/>
          </a:p>
        </p:txBody>
      </p:sp>
    </p:spTree>
    <p:extLst>
      <p:ext uri="{BB962C8B-B14F-4D97-AF65-F5344CB8AC3E}">
        <p14:creationId xmlns:p14="http://schemas.microsoft.com/office/powerpoint/2010/main" val="2499075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6F7A43-3B09-424D-B3CE-5FDEDAF2AF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7A7AA5-45BE-FB42-A660-04610BF855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7CA802-9596-D94B-AF54-17577EF831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CE19A-8503-7843-8A88-9F39D8324431}" type="datetimeFigureOut">
              <a:rPr lang="en-US" smtClean="0"/>
              <a:t>1/8/23</a:t>
            </a:fld>
            <a:endParaRPr lang="en-US"/>
          </a:p>
        </p:txBody>
      </p:sp>
      <p:sp>
        <p:nvSpPr>
          <p:cNvPr id="5" name="Footer Placeholder 4">
            <a:extLst>
              <a:ext uri="{FF2B5EF4-FFF2-40B4-BE49-F238E27FC236}">
                <a16:creationId xmlns:a16="http://schemas.microsoft.com/office/drawing/2014/main" id="{F8550162-12AB-E644-9FE6-953D584338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DB02E1-3BE0-DA47-8CDF-D1AE848A25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0BDC8-442D-FF45-BCA9-EECAFF0BA339}" type="slidenum">
              <a:rPr lang="en-US" smtClean="0"/>
              <a:t>‹#›</a:t>
            </a:fld>
            <a:endParaRPr lang="en-US"/>
          </a:p>
        </p:txBody>
      </p:sp>
    </p:spTree>
    <p:extLst>
      <p:ext uri="{BB962C8B-B14F-4D97-AF65-F5344CB8AC3E}">
        <p14:creationId xmlns:p14="http://schemas.microsoft.com/office/powerpoint/2010/main" val="16107788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users.soe.ucsc.edu/~tsorense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10" Type="http://schemas.openxmlformats.org/officeDocument/2006/relationships/image" Target="../media/image14.jpeg"/><Relationship Id="rId4" Type="http://schemas.openxmlformats.org/officeDocument/2006/relationships/image" Target="../media/image8.jpeg"/><Relationship Id="rId9" Type="http://schemas.openxmlformats.org/officeDocument/2006/relationships/image" Target="../media/image13.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AD5A7-7286-6244-B395-D525F12D0E17}"/>
              </a:ext>
            </a:extLst>
          </p:cNvPr>
          <p:cNvSpPr>
            <a:spLocks noGrp="1"/>
          </p:cNvSpPr>
          <p:nvPr>
            <p:ph type="ctrTitle"/>
          </p:nvPr>
        </p:nvSpPr>
        <p:spPr>
          <a:xfrm>
            <a:off x="1524000" y="-102876"/>
            <a:ext cx="9144000" cy="2387600"/>
          </a:xfrm>
        </p:spPr>
        <p:txBody>
          <a:bodyPr>
            <a:normAutofit fontScale="90000"/>
          </a:bodyPr>
          <a:lstStyle/>
          <a:p>
            <a:r>
              <a:rPr lang="en-US" b="1" dirty="0"/>
              <a:t>CSE113:</a:t>
            </a:r>
            <a:r>
              <a:rPr lang="en-US" dirty="0"/>
              <a:t> Introduction to Parallel and Concurrent Programming</a:t>
            </a:r>
          </a:p>
        </p:txBody>
      </p:sp>
      <p:sp>
        <p:nvSpPr>
          <p:cNvPr id="3" name="Subtitle 2">
            <a:extLst>
              <a:ext uri="{FF2B5EF4-FFF2-40B4-BE49-F238E27FC236}">
                <a16:creationId xmlns:a16="http://schemas.microsoft.com/office/drawing/2014/main" id="{209CFD34-54D6-CB48-8188-CDB858917DD3}"/>
              </a:ext>
            </a:extLst>
          </p:cNvPr>
          <p:cNvSpPr>
            <a:spLocks noGrp="1"/>
          </p:cNvSpPr>
          <p:nvPr>
            <p:ph type="subTitle" idx="1"/>
          </p:nvPr>
        </p:nvSpPr>
        <p:spPr>
          <a:xfrm>
            <a:off x="1524000" y="2376799"/>
            <a:ext cx="9144000" cy="610039"/>
          </a:xfrm>
        </p:spPr>
        <p:txBody>
          <a:bodyPr/>
          <a:lstStyle/>
          <a:p>
            <a:r>
              <a:rPr lang="en-US" dirty="0"/>
              <a:t>January 9, 2023</a:t>
            </a:r>
          </a:p>
        </p:txBody>
      </p:sp>
      <p:sp>
        <p:nvSpPr>
          <p:cNvPr id="4" name="Rectangle 3">
            <a:extLst>
              <a:ext uri="{FF2B5EF4-FFF2-40B4-BE49-F238E27FC236}">
                <a16:creationId xmlns:a16="http://schemas.microsoft.com/office/drawing/2014/main" id="{A235AE41-30F6-444E-A627-B1CE65AF6B86}"/>
              </a:ext>
            </a:extLst>
          </p:cNvPr>
          <p:cNvSpPr/>
          <p:nvPr/>
        </p:nvSpPr>
        <p:spPr>
          <a:xfrm>
            <a:off x="0" y="6112037"/>
            <a:ext cx="7055096" cy="646331"/>
          </a:xfrm>
          <a:prstGeom prst="rect">
            <a:avLst/>
          </a:prstGeom>
        </p:spPr>
        <p:txBody>
          <a:bodyPr wrap="square">
            <a:spAutoFit/>
          </a:bodyPr>
          <a:lstStyle/>
          <a:p>
            <a:r>
              <a:rPr lang="en-US" sz="1200" dirty="0"/>
              <a:t>https://</a:t>
            </a:r>
            <a:r>
              <a:rPr lang="en-US" sz="1200" dirty="0" err="1"/>
              <a:t>techwireasia.com</a:t>
            </a:r>
            <a:r>
              <a:rPr lang="en-US" sz="1200" dirty="0"/>
              <a:t>/2020/06/japans-</a:t>
            </a:r>
            <a:r>
              <a:rPr lang="en-US" sz="1200" dirty="0" err="1"/>
              <a:t>fugaku</a:t>
            </a:r>
            <a:r>
              <a:rPr lang="en-US" sz="1200" dirty="0"/>
              <a:t>-is-the-worlds-fastest-supercomputer/</a:t>
            </a:r>
            <a:br>
              <a:rPr lang="en-US" sz="1200" dirty="0"/>
            </a:br>
            <a:r>
              <a:rPr lang="en-US" sz="1200" dirty="0"/>
              <a:t>https://www.lenovo.com/</a:t>
            </a:r>
          </a:p>
          <a:p>
            <a:r>
              <a:rPr lang="en-US" sz="1200" dirty="0"/>
              <a:t>https://</a:t>
            </a:r>
            <a:r>
              <a:rPr lang="en-US" sz="1200" dirty="0" err="1"/>
              <a:t>www.apple.com</a:t>
            </a:r>
            <a:endParaRPr lang="en-US" sz="1200" dirty="0"/>
          </a:p>
        </p:txBody>
      </p:sp>
      <p:pic>
        <p:nvPicPr>
          <p:cNvPr id="10" name="Picture 2">
            <a:extLst>
              <a:ext uri="{FF2B5EF4-FFF2-40B4-BE49-F238E27FC236}">
                <a16:creationId xmlns:a16="http://schemas.microsoft.com/office/drawing/2014/main" id="{AB4D2B32-C0E4-AA47-B7C1-FBDD8F66E5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883" y="3574599"/>
            <a:ext cx="2384856" cy="15906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 name="Picture 6" descr="ThinkPad T490 | Laptop for WFH or Business | Lenovo US">
            <a:extLst>
              <a:ext uri="{FF2B5EF4-FFF2-40B4-BE49-F238E27FC236}">
                <a16:creationId xmlns:a16="http://schemas.microsoft.com/office/drawing/2014/main" id="{C8FBADAE-8804-394C-B1EE-85031C7627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441" r="6779"/>
          <a:stretch/>
        </p:blipFill>
        <p:spPr bwMode="auto">
          <a:xfrm>
            <a:off x="3822355" y="3570212"/>
            <a:ext cx="2384855" cy="16395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8" descr="iPhone 11 128GB Black - Apple">
            <a:extLst>
              <a:ext uri="{FF2B5EF4-FFF2-40B4-BE49-F238E27FC236}">
                <a16:creationId xmlns:a16="http://schemas.microsoft.com/office/drawing/2014/main" id="{0066D1B0-617A-3A44-B0B0-5B5F66F5EA6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922" t="11466" r="7400"/>
          <a:stretch/>
        </p:blipFill>
        <p:spPr bwMode="auto">
          <a:xfrm>
            <a:off x="7456000" y="3253265"/>
            <a:ext cx="1544596" cy="195654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3" name="Picture 10" descr="Amazon.com: Apple Watch Series 3 (GPS, 38mm) - Space Gray Aluminum Case  with Black Sport Band">
            <a:extLst>
              <a:ext uri="{FF2B5EF4-FFF2-40B4-BE49-F238E27FC236}">
                <a16:creationId xmlns:a16="http://schemas.microsoft.com/office/drawing/2014/main" id="{BCB3F64E-7429-FC48-9FEE-3E79129719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07799" y="3296550"/>
            <a:ext cx="1583195" cy="18686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38267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9A4BF-E421-1D43-A5A4-62587F8318E1}"/>
              </a:ext>
            </a:extLst>
          </p:cNvPr>
          <p:cNvSpPr>
            <a:spLocks noGrp="1"/>
          </p:cNvSpPr>
          <p:nvPr>
            <p:ph type="title"/>
          </p:nvPr>
        </p:nvSpPr>
        <p:spPr/>
        <p:txBody>
          <a:bodyPr/>
          <a:lstStyle/>
          <a:p>
            <a:r>
              <a:rPr lang="en-US" dirty="0"/>
              <a:t>Today’s Schedule</a:t>
            </a:r>
          </a:p>
        </p:txBody>
      </p:sp>
      <p:sp>
        <p:nvSpPr>
          <p:cNvPr id="3" name="Content Placeholder 2">
            <a:extLst>
              <a:ext uri="{FF2B5EF4-FFF2-40B4-BE49-F238E27FC236}">
                <a16:creationId xmlns:a16="http://schemas.microsoft.com/office/drawing/2014/main" id="{E9BB2F04-C4E6-B341-9DD5-8D094B032070}"/>
              </a:ext>
            </a:extLst>
          </p:cNvPr>
          <p:cNvSpPr>
            <a:spLocks noGrp="1"/>
          </p:cNvSpPr>
          <p:nvPr>
            <p:ph idx="1"/>
          </p:nvPr>
        </p:nvSpPr>
        <p:spPr/>
        <p:txBody>
          <a:bodyPr/>
          <a:lstStyle/>
          <a:p>
            <a:r>
              <a:rPr lang="en-US" dirty="0"/>
              <a:t>Class Structure</a:t>
            </a:r>
          </a:p>
          <a:p>
            <a:endParaRPr lang="en-US" dirty="0"/>
          </a:p>
          <a:p>
            <a:r>
              <a:rPr lang="en-US" dirty="0"/>
              <a:t>Class Contents</a:t>
            </a:r>
          </a:p>
          <a:p>
            <a:endParaRPr lang="en-US" dirty="0"/>
          </a:p>
          <a:p>
            <a:r>
              <a:rPr lang="en-US" dirty="0"/>
              <a:t>Assignments, Tests, Grades</a:t>
            </a:r>
          </a:p>
          <a:p>
            <a:pPr lvl="1"/>
            <a:r>
              <a:rPr lang="en-US" dirty="0"/>
              <a:t>Special note on new AI tools</a:t>
            </a:r>
          </a:p>
        </p:txBody>
      </p:sp>
    </p:spTree>
    <p:extLst>
      <p:ext uri="{BB962C8B-B14F-4D97-AF65-F5344CB8AC3E}">
        <p14:creationId xmlns:p14="http://schemas.microsoft.com/office/powerpoint/2010/main" val="1585642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7CC59-6522-6045-BEA6-8BFC622A566D}"/>
              </a:ext>
            </a:extLst>
          </p:cNvPr>
          <p:cNvSpPr>
            <a:spLocks noGrp="1"/>
          </p:cNvSpPr>
          <p:nvPr>
            <p:ph type="title"/>
          </p:nvPr>
        </p:nvSpPr>
        <p:spPr/>
        <p:txBody>
          <a:bodyPr/>
          <a:lstStyle/>
          <a:p>
            <a:r>
              <a:rPr lang="en-US" dirty="0"/>
              <a:t>Déjà vu....</a:t>
            </a:r>
          </a:p>
        </p:txBody>
      </p:sp>
      <p:sp>
        <p:nvSpPr>
          <p:cNvPr id="4" name="Content Placeholder 2">
            <a:extLst>
              <a:ext uri="{FF2B5EF4-FFF2-40B4-BE49-F238E27FC236}">
                <a16:creationId xmlns:a16="http://schemas.microsoft.com/office/drawing/2014/main" id="{67B589F3-1BCE-CF44-9FD6-C8BF083F8256}"/>
              </a:ext>
            </a:extLst>
          </p:cNvPr>
          <p:cNvSpPr>
            <a:spLocks noGrp="1"/>
          </p:cNvSpPr>
          <p:nvPr>
            <p:ph idx="1"/>
          </p:nvPr>
        </p:nvSpPr>
        <p:spPr>
          <a:xfrm>
            <a:off x="838199" y="1825625"/>
            <a:ext cx="9573884" cy="4351338"/>
          </a:xfrm>
        </p:spPr>
        <p:txBody>
          <a:bodyPr>
            <a:normAutofit fontScale="92500"/>
          </a:bodyPr>
          <a:lstStyle/>
          <a:p>
            <a:r>
              <a:rPr lang="en-US" dirty="0"/>
              <a:t>Starting the quarter off remote again 😅</a:t>
            </a:r>
          </a:p>
          <a:p>
            <a:pPr lvl="1"/>
            <a:r>
              <a:rPr lang="en-US" dirty="0"/>
              <a:t>Current guidance is that we will be remote for today and possibly tomorrow</a:t>
            </a:r>
          </a:p>
          <a:p>
            <a:endParaRPr lang="en-US" dirty="0"/>
          </a:p>
          <a:p>
            <a:r>
              <a:rPr lang="en-US" dirty="0"/>
              <a:t>We will follow campus guidance on class format, but it seems likely that it will go back to in-person in time for next lecture</a:t>
            </a:r>
          </a:p>
          <a:p>
            <a:endParaRPr lang="en-US" dirty="0"/>
          </a:p>
          <a:p>
            <a:r>
              <a:rPr lang="en-US" dirty="0"/>
              <a:t>This is not normal! </a:t>
            </a:r>
          </a:p>
          <a:p>
            <a:pPr lvl="1"/>
            <a:r>
              <a:rPr lang="en-US" dirty="0"/>
              <a:t>living conditions may have changed</a:t>
            </a:r>
          </a:p>
          <a:p>
            <a:pPr lvl="1"/>
            <a:r>
              <a:rPr lang="en-US" dirty="0"/>
              <a:t>uncertainty going forward </a:t>
            </a:r>
          </a:p>
          <a:p>
            <a:pPr lvl="1"/>
            <a:r>
              <a:rPr lang="en-US" dirty="0"/>
              <a:t>unrelenting disheartening news</a:t>
            </a:r>
          </a:p>
          <a:p>
            <a:pPr marL="457200" lvl="1" indent="0">
              <a:buNone/>
            </a:pPr>
            <a:endParaRPr lang="en-US" dirty="0"/>
          </a:p>
        </p:txBody>
      </p:sp>
    </p:spTree>
    <p:extLst>
      <p:ext uri="{BB962C8B-B14F-4D97-AF65-F5344CB8AC3E}">
        <p14:creationId xmlns:p14="http://schemas.microsoft.com/office/powerpoint/2010/main" val="2266500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7CC59-6522-6045-BEA6-8BFC622A566D}"/>
              </a:ext>
            </a:extLst>
          </p:cNvPr>
          <p:cNvSpPr>
            <a:spLocks noGrp="1"/>
          </p:cNvSpPr>
          <p:nvPr>
            <p:ph type="title"/>
          </p:nvPr>
        </p:nvSpPr>
        <p:spPr/>
        <p:txBody>
          <a:bodyPr/>
          <a:lstStyle/>
          <a:p>
            <a:r>
              <a:rPr lang="en-US" dirty="0"/>
              <a:t>We will persevere!</a:t>
            </a:r>
          </a:p>
        </p:txBody>
      </p:sp>
      <p:sp>
        <p:nvSpPr>
          <p:cNvPr id="4" name="Content Placeholder 2">
            <a:extLst>
              <a:ext uri="{FF2B5EF4-FFF2-40B4-BE49-F238E27FC236}">
                <a16:creationId xmlns:a16="http://schemas.microsoft.com/office/drawing/2014/main" id="{67B589F3-1BCE-CF44-9FD6-C8BF083F8256}"/>
              </a:ext>
            </a:extLst>
          </p:cNvPr>
          <p:cNvSpPr>
            <a:spLocks noGrp="1"/>
          </p:cNvSpPr>
          <p:nvPr>
            <p:ph idx="1"/>
          </p:nvPr>
        </p:nvSpPr>
        <p:spPr>
          <a:xfrm>
            <a:off x="838199" y="1825625"/>
            <a:ext cx="9573884" cy="4351338"/>
          </a:xfrm>
        </p:spPr>
        <p:txBody>
          <a:bodyPr>
            <a:normAutofit/>
          </a:bodyPr>
          <a:lstStyle/>
          <a:p>
            <a:r>
              <a:rPr lang="en-US" dirty="0"/>
              <a:t>We will be:</a:t>
            </a:r>
          </a:p>
          <a:p>
            <a:pPr lvl="1"/>
            <a:r>
              <a:rPr lang="en-US" dirty="0"/>
              <a:t>We will be understanding and accommodating with each other</a:t>
            </a:r>
          </a:p>
          <a:p>
            <a:pPr lvl="1"/>
            <a:r>
              <a:rPr lang="en-US" dirty="0"/>
              <a:t>We will be kind to each other</a:t>
            </a:r>
          </a:p>
          <a:p>
            <a:pPr lvl="1"/>
            <a:r>
              <a:rPr lang="en-US" dirty="0"/>
              <a:t>We will be organized and communicate with each other</a:t>
            </a:r>
          </a:p>
          <a:p>
            <a:pPr lvl="1"/>
            <a:r>
              <a:rPr lang="en-US" dirty="0"/>
              <a:t>We will adapt</a:t>
            </a:r>
          </a:p>
          <a:p>
            <a:pPr lvl="1"/>
            <a:endParaRPr lang="en-US" dirty="0"/>
          </a:p>
          <a:p>
            <a:r>
              <a:rPr lang="en-US" dirty="0"/>
              <a:t>We will have:</a:t>
            </a:r>
          </a:p>
          <a:p>
            <a:pPr lvl="1"/>
            <a:r>
              <a:rPr lang="en-US" dirty="0"/>
              <a:t>a fun and productive quarter!</a:t>
            </a:r>
          </a:p>
          <a:p>
            <a:pPr marL="0" indent="0">
              <a:buNone/>
            </a:pPr>
            <a:endParaRPr lang="en-US" dirty="0"/>
          </a:p>
        </p:txBody>
      </p:sp>
    </p:spTree>
    <p:extLst>
      <p:ext uri="{BB962C8B-B14F-4D97-AF65-F5344CB8AC3E}">
        <p14:creationId xmlns:p14="http://schemas.microsoft.com/office/powerpoint/2010/main" val="2424350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56E16-74C0-CFF3-00FE-BE1892400A0F}"/>
              </a:ext>
            </a:extLst>
          </p:cNvPr>
          <p:cNvSpPr>
            <a:spLocks noGrp="1"/>
          </p:cNvSpPr>
          <p:nvPr>
            <p:ph type="title"/>
          </p:nvPr>
        </p:nvSpPr>
        <p:spPr/>
        <p:txBody>
          <a:bodyPr/>
          <a:lstStyle/>
          <a:p>
            <a:r>
              <a:rPr lang="en-US" dirty="0"/>
              <a:t>Class size</a:t>
            </a:r>
          </a:p>
        </p:txBody>
      </p:sp>
      <p:sp>
        <p:nvSpPr>
          <p:cNvPr id="3" name="Content Placeholder 2">
            <a:extLst>
              <a:ext uri="{FF2B5EF4-FFF2-40B4-BE49-F238E27FC236}">
                <a16:creationId xmlns:a16="http://schemas.microsoft.com/office/drawing/2014/main" id="{B6C7EDDD-E3EB-85FD-F2FF-FA6ABF893AC2}"/>
              </a:ext>
            </a:extLst>
          </p:cNvPr>
          <p:cNvSpPr>
            <a:spLocks noGrp="1"/>
          </p:cNvSpPr>
          <p:nvPr>
            <p:ph idx="1"/>
          </p:nvPr>
        </p:nvSpPr>
        <p:spPr/>
        <p:txBody>
          <a:bodyPr>
            <a:normAutofit fontScale="92500" lnSpcReduction="20000"/>
          </a:bodyPr>
          <a:lstStyle/>
          <a:p>
            <a:r>
              <a:rPr lang="en-US" dirty="0"/>
              <a:t>This is the largest that the class has ever been: 120 students!</a:t>
            </a:r>
          </a:p>
          <a:p>
            <a:endParaRPr lang="en-US" dirty="0"/>
          </a:p>
          <a:p>
            <a:r>
              <a:rPr lang="en-US" dirty="0"/>
              <a:t>We have lots of help:</a:t>
            </a:r>
          </a:p>
          <a:p>
            <a:pPr lvl="1"/>
            <a:r>
              <a:rPr lang="en-US" dirty="0"/>
              <a:t>3 grad TAs</a:t>
            </a:r>
          </a:p>
          <a:p>
            <a:pPr lvl="1"/>
            <a:r>
              <a:rPr lang="en-US" dirty="0"/>
              <a:t>3 undergrad graders/tutors</a:t>
            </a:r>
          </a:p>
          <a:p>
            <a:pPr lvl="1"/>
            <a:endParaRPr lang="en-US" dirty="0"/>
          </a:p>
          <a:p>
            <a:r>
              <a:rPr lang="en-US" dirty="0"/>
              <a:t>We will need lots of organization and structure to make it through the quarter smoothly.</a:t>
            </a:r>
          </a:p>
          <a:p>
            <a:endParaRPr lang="en-US" dirty="0"/>
          </a:p>
          <a:p>
            <a:r>
              <a:rPr lang="en-US" dirty="0"/>
              <a:t>We are developing a new class materials, structure, and frameworks to aid with scaling. I appreciate your understanding and patience if there are some growing pains</a:t>
            </a:r>
          </a:p>
        </p:txBody>
      </p:sp>
    </p:spTree>
    <p:extLst>
      <p:ext uri="{BB962C8B-B14F-4D97-AF65-F5344CB8AC3E}">
        <p14:creationId xmlns:p14="http://schemas.microsoft.com/office/powerpoint/2010/main" val="534525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5968F-662F-9A4F-AA87-8DB1E8E25801}"/>
              </a:ext>
            </a:extLst>
          </p:cNvPr>
          <p:cNvSpPr>
            <a:spLocks noGrp="1"/>
          </p:cNvSpPr>
          <p:nvPr>
            <p:ph type="title"/>
          </p:nvPr>
        </p:nvSpPr>
        <p:spPr/>
        <p:txBody>
          <a:bodyPr/>
          <a:lstStyle/>
          <a:p>
            <a:r>
              <a:rPr lang="en-US" dirty="0"/>
              <a:t>Teaching Staff Introductions</a:t>
            </a:r>
          </a:p>
        </p:txBody>
      </p:sp>
      <p:sp>
        <p:nvSpPr>
          <p:cNvPr id="3" name="Content Placeholder 2">
            <a:extLst>
              <a:ext uri="{FF2B5EF4-FFF2-40B4-BE49-F238E27FC236}">
                <a16:creationId xmlns:a16="http://schemas.microsoft.com/office/drawing/2014/main" id="{C81FBCCE-2E96-CD4E-8CFE-94F4C367C7B2}"/>
              </a:ext>
            </a:extLst>
          </p:cNvPr>
          <p:cNvSpPr>
            <a:spLocks noGrp="1"/>
          </p:cNvSpPr>
          <p:nvPr>
            <p:ph idx="1"/>
          </p:nvPr>
        </p:nvSpPr>
        <p:spPr/>
        <p:txBody>
          <a:bodyPr>
            <a:normAutofit/>
          </a:bodyPr>
          <a:lstStyle/>
          <a:p>
            <a:r>
              <a:rPr lang="en-US" dirty="0"/>
              <a:t>Grad TAs: </a:t>
            </a:r>
          </a:p>
          <a:p>
            <a:pPr lvl="1"/>
            <a:endParaRPr lang="en-US" dirty="0"/>
          </a:p>
          <a:p>
            <a:pPr lvl="1"/>
            <a:r>
              <a:rPr lang="en-US" dirty="0"/>
              <a:t>Reese Levine</a:t>
            </a:r>
          </a:p>
          <a:p>
            <a:pPr lvl="2"/>
            <a:r>
              <a:rPr lang="en-US" dirty="0"/>
              <a:t>PhD student working on GPU programming models with me</a:t>
            </a:r>
          </a:p>
          <a:p>
            <a:pPr lvl="2"/>
            <a:r>
              <a:rPr lang="en-US" dirty="0"/>
              <a:t>3</a:t>
            </a:r>
            <a:r>
              <a:rPr lang="en-US" baseline="30000" dirty="0"/>
              <a:t>rd</a:t>
            </a:r>
            <a:r>
              <a:rPr lang="en-US" dirty="0"/>
              <a:t> time </a:t>
            </a:r>
            <a:r>
              <a:rPr lang="en-US" dirty="0" err="1"/>
              <a:t>TA’ing</a:t>
            </a:r>
            <a:r>
              <a:rPr lang="en-US" dirty="0"/>
              <a:t> this class</a:t>
            </a:r>
          </a:p>
          <a:p>
            <a:pPr marL="914400" lvl="2" indent="0">
              <a:buNone/>
            </a:pPr>
            <a:endParaRPr lang="en-US" dirty="0"/>
          </a:p>
          <a:p>
            <a:pPr lvl="1"/>
            <a:r>
              <a:rPr lang="en-US" b="0" i="0" dirty="0">
                <a:solidFill>
                  <a:srgbClr val="202124"/>
                </a:solidFill>
                <a:effectLst/>
                <a:latin typeface="Google Sans"/>
              </a:rPr>
              <a:t>Jessica </a:t>
            </a:r>
            <a:r>
              <a:rPr lang="en-US" b="0" i="0" dirty="0" err="1">
                <a:solidFill>
                  <a:srgbClr val="202124"/>
                </a:solidFill>
                <a:effectLst/>
                <a:latin typeface="Google Sans"/>
              </a:rPr>
              <a:t>Dagostini</a:t>
            </a:r>
            <a:endParaRPr lang="en-US" dirty="0">
              <a:solidFill>
                <a:srgbClr val="202124"/>
              </a:solidFill>
              <a:latin typeface="Google Sans"/>
            </a:endParaRPr>
          </a:p>
          <a:p>
            <a:pPr lvl="2"/>
            <a:r>
              <a:rPr lang="en-US" dirty="0"/>
              <a:t>PhD student working with me and Prof. Beamer on HPC graph algorithms</a:t>
            </a:r>
          </a:p>
          <a:p>
            <a:pPr lvl="2"/>
            <a:endParaRPr lang="en-US" dirty="0"/>
          </a:p>
          <a:p>
            <a:pPr lvl="1"/>
            <a:r>
              <a:rPr lang="en-US" b="0" i="0" dirty="0">
                <a:solidFill>
                  <a:srgbClr val="202124"/>
                </a:solidFill>
                <a:effectLst/>
                <a:latin typeface="Google Sans"/>
              </a:rPr>
              <a:t>Devon McKee</a:t>
            </a:r>
          </a:p>
          <a:p>
            <a:pPr lvl="2"/>
            <a:r>
              <a:rPr lang="en-US" dirty="0"/>
              <a:t>MS student working with me on GPU synchronization </a:t>
            </a:r>
          </a:p>
        </p:txBody>
      </p:sp>
    </p:spTree>
    <p:extLst>
      <p:ext uri="{BB962C8B-B14F-4D97-AF65-F5344CB8AC3E}">
        <p14:creationId xmlns:p14="http://schemas.microsoft.com/office/powerpoint/2010/main" val="916825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5968F-662F-9A4F-AA87-8DB1E8E25801}"/>
              </a:ext>
            </a:extLst>
          </p:cNvPr>
          <p:cNvSpPr>
            <a:spLocks noGrp="1"/>
          </p:cNvSpPr>
          <p:nvPr>
            <p:ph type="title"/>
          </p:nvPr>
        </p:nvSpPr>
        <p:spPr/>
        <p:txBody>
          <a:bodyPr/>
          <a:lstStyle/>
          <a:p>
            <a:r>
              <a:rPr lang="en-US" dirty="0"/>
              <a:t>Teaching Staff Introductions</a:t>
            </a:r>
          </a:p>
        </p:txBody>
      </p:sp>
      <p:sp>
        <p:nvSpPr>
          <p:cNvPr id="3" name="Content Placeholder 2">
            <a:extLst>
              <a:ext uri="{FF2B5EF4-FFF2-40B4-BE49-F238E27FC236}">
                <a16:creationId xmlns:a16="http://schemas.microsoft.com/office/drawing/2014/main" id="{C81FBCCE-2E96-CD4E-8CFE-94F4C367C7B2}"/>
              </a:ext>
            </a:extLst>
          </p:cNvPr>
          <p:cNvSpPr>
            <a:spLocks noGrp="1"/>
          </p:cNvSpPr>
          <p:nvPr>
            <p:ph idx="1"/>
          </p:nvPr>
        </p:nvSpPr>
        <p:spPr/>
        <p:txBody>
          <a:bodyPr>
            <a:normAutofit/>
          </a:bodyPr>
          <a:lstStyle/>
          <a:p>
            <a:r>
              <a:rPr lang="en-US" dirty="0"/>
              <a:t>Undergrad tutors and graders</a:t>
            </a:r>
          </a:p>
          <a:p>
            <a:pPr lvl="1"/>
            <a:endParaRPr lang="en-US" dirty="0"/>
          </a:p>
          <a:p>
            <a:pPr lvl="1"/>
            <a:r>
              <a:rPr lang="en-US" dirty="0" err="1"/>
              <a:t>Sanya</a:t>
            </a:r>
            <a:r>
              <a:rPr lang="en-US" dirty="0"/>
              <a:t> Srivastava </a:t>
            </a:r>
          </a:p>
          <a:p>
            <a:pPr lvl="2"/>
            <a:r>
              <a:rPr lang="en-US" dirty="0"/>
              <a:t>2</a:t>
            </a:r>
            <a:r>
              <a:rPr lang="en-US" baseline="30000" dirty="0"/>
              <a:t>nd</a:t>
            </a:r>
            <a:r>
              <a:rPr lang="en-US" dirty="0"/>
              <a:t> time tutoring this class</a:t>
            </a:r>
          </a:p>
          <a:p>
            <a:pPr lvl="2"/>
            <a:endParaRPr lang="en-US" dirty="0"/>
          </a:p>
          <a:p>
            <a:pPr lvl="1"/>
            <a:r>
              <a:rPr lang="en-US" dirty="0"/>
              <a:t>Kyle Little</a:t>
            </a:r>
          </a:p>
          <a:p>
            <a:pPr lvl="2"/>
            <a:r>
              <a:rPr lang="en-US" dirty="0"/>
              <a:t>working on a </a:t>
            </a:r>
            <a:r>
              <a:rPr lang="en-US" dirty="0" err="1"/>
              <a:t>WebGPU</a:t>
            </a:r>
            <a:r>
              <a:rPr lang="en-US" dirty="0"/>
              <a:t> project</a:t>
            </a:r>
          </a:p>
          <a:p>
            <a:pPr lvl="2"/>
            <a:endParaRPr lang="en-US" dirty="0"/>
          </a:p>
          <a:p>
            <a:pPr lvl="1"/>
            <a:r>
              <a:rPr lang="en-US" i="0" dirty="0">
                <a:solidFill>
                  <a:srgbClr val="1F1F1F"/>
                </a:solidFill>
                <a:effectLst/>
                <a:latin typeface="Google Sans"/>
              </a:rPr>
              <a:t>Anish </a:t>
            </a:r>
            <a:r>
              <a:rPr lang="en-US" i="0" dirty="0" err="1">
                <a:solidFill>
                  <a:srgbClr val="1F1F1F"/>
                </a:solidFill>
                <a:effectLst/>
                <a:latin typeface="Google Sans"/>
              </a:rPr>
              <a:t>Pahilajani</a:t>
            </a:r>
            <a:endParaRPr lang="en-US" i="0" dirty="0">
              <a:solidFill>
                <a:srgbClr val="1F1F1F"/>
              </a:solidFill>
              <a:effectLst/>
              <a:latin typeface="Google Sans"/>
            </a:endParaRPr>
          </a:p>
          <a:p>
            <a:pPr lvl="2"/>
            <a:r>
              <a:rPr lang="en-US" dirty="0">
                <a:solidFill>
                  <a:srgbClr val="1F1F1F"/>
                </a:solidFill>
                <a:latin typeface="Google Sans"/>
              </a:rPr>
              <a:t>Top student in class last year</a:t>
            </a:r>
            <a:endParaRPr lang="en-US" i="0" dirty="0">
              <a:solidFill>
                <a:srgbClr val="5F6368"/>
              </a:solidFill>
              <a:effectLst/>
              <a:latin typeface="Google Sans"/>
            </a:endParaRPr>
          </a:p>
          <a:p>
            <a:pPr marL="457200" lvl="1" indent="0">
              <a:buNone/>
            </a:pPr>
            <a:endParaRPr lang="en-US" dirty="0"/>
          </a:p>
        </p:txBody>
      </p:sp>
    </p:spTree>
    <p:extLst>
      <p:ext uri="{BB962C8B-B14F-4D97-AF65-F5344CB8AC3E}">
        <p14:creationId xmlns:p14="http://schemas.microsoft.com/office/powerpoint/2010/main" val="1508736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5968F-662F-9A4F-AA87-8DB1E8E25801}"/>
              </a:ext>
            </a:extLst>
          </p:cNvPr>
          <p:cNvSpPr>
            <a:spLocks noGrp="1"/>
          </p:cNvSpPr>
          <p:nvPr>
            <p:ph type="title"/>
          </p:nvPr>
        </p:nvSpPr>
        <p:spPr/>
        <p:txBody>
          <a:bodyPr/>
          <a:lstStyle/>
          <a:p>
            <a:r>
              <a:rPr lang="en-US" dirty="0"/>
              <a:t>Teaching Staff Introductions</a:t>
            </a:r>
          </a:p>
        </p:txBody>
      </p:sp>
      <p:sp>
        <p:nvSpPr>
          <p:cNvPr id="3" name="Content Placeholder 2">
            <a:extLst>
              <a:ext uri="{FF2B5EF4-FFF2-40B4-BE49-F238E27FC236}">
                <a16:creationId xmlns:a16="http://schemas.microsoft.com/office/drawing/2014/main" id="{C81FBCCE-2E96-CD4E-8CFE-94F4C367C7B2}"/>
              </a:ext>
            </a:extLst>
          </p:cNvPr>
          <p:cNvSpPr>
            <a:spLocks noGrp="1"/>
          </p:cNvSpPr>
          <p:nvPr>
            <p:ph idx="1"/>
          </p:nvPr>
        </p:nvSpPr>
        <p:spPr/>
        <p:txBody>
          <a:bodyPr>
            <a:normAutofit/>
          </a:bodyPr>
          <a:lstStyle/>
          <a:p>
            <a:r>
              <a:rPr lang="en-US" dirty="0"/>
              <a:t>They are all awesome! And they are passionate about parallel programming! Please utilize their office hours and tutoring as much as possible!</a:t>
            </a:r>
          </a:p>
          <a:p>
            <a:endParaRPr lang="en-US" i="0" dirty="0">
              <a:effectLst/>
              <a:latin typeface="Google Sans"/>
            </a:endParaRPr>
          </a:p>
          <a:p>
            <a:r>
              <a:rPr lang="en-US" dirty="0">
                <a:latin typeface="Google Sans"/>
              </a:rPr>
              <a:t>They will be your primary point of contact for technical help throughout the quarter</a:t>
            </a:r>
            <a:endParaRPr lang="en-US" i="0" dirty="0">
              <a:effectLst/>
              <a:latin typeface="Google Sans"/>
            </a:endParaRPr>
          </a:p>
          <a:p>
            <a:pPr marL="457200" lvl="1" indent="0">
              <a:buNone/>
            </a:pPr>
            <a:endParaRPr lang="en-US" dirty="0"/>
          </a:p>
        </p:txBody>
      </p:sp>
    </p:spTree>
    <p:extLst>
      <p:ext uri="{BB962C8B-B14F-4D97-AF65-F5344CB8AC3E}">
        <p14:creationId xmlns:p14="http://schemas.microsoft.com/office/powerpoint/2010/main" val="3163733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CE330-F155-F040-8EE4-F33E0842300B}"/>
              </a:ext>
            </a:extLst>
          </p:cNvPr>
          <p:cNvSpPr>
            <a:spLocks noGrp="1"/>
          </p:cNvSpPr>
          <p:nvPr>
            <p:ph type="title"/>
          </p:nvPr>
        </p:nvSpPr>
        <p:spPr/>
        <p:txBody>
          <a:bodyPr/>
          <a:lstStyle/>
          <a:p>
            <a:r>
              <a:rPr lang="en-US" dirty="0"/>
              <a:t>Class Resources</a:t>
            </a:r>
          </a:p>
        </p:txBody>
      </p:sp>
      <p:sp>
        <p:nvSpPr>
          <p:cNvPr id="3" name="Content Placeholder 2">
            <a:extLst>
              <a:ext uri="{FF2B5EF4-FFF2-40B4-BE49-F238E27FC236}">
                <a16:creationId xmlns:a16="http://schemas.microsoft.com/office/drawing/2014/main" id="{F3A1D59A-1B26-C440-874A-4C757DDB8EFE}"/>
              </a:ext>
            </a:extLst>
          </p:cNvPr>
          <p:cNvSpPr>
            <a:spLocks noGrp="1"/>
          </p:cNvSpPr>
          <p:nvPr>
            <p:ph idx="1"/>
          </p:nvPr>
        </p:nvSpPr>
        <p:spPr>
          <a:xfrm>
            <a:off x="838200" y="1825624"/>
            <a:ext cx="10515600" cy="3852365"/>
          </a:xfrm>
        </p:spPr>
        <p:txBody>
          <a:bodyPr>
            <a:normAutofit lnSpcReduction="10000"/>
          </a:bodyPr>
          <a:lstStyle/>
          <a:p>
            <a:r>
              <a:rPr lang="en-US" b="1" dirty="0"/>
              <a:t>Public</a:t>
            </a:r>
            <a:r>
              <a:rPr lang="en-US" dirty="0"/>
              <a:t>: </a:t>
            </a:r>
            <a:r>
              <a:rPr lang="en-US" u="sng" dirty="0">
                <a:solidFill>
                  <a:schemeClr val="accent5"/>
                </a:solidFill>
              </a:rPr>
              <a:t>https://</a:t>
            </a:r>
            <a:r>
              <a:rPr lang="en-US" u="sng" dirty="0" err="1">
                <a:solidFill>
                  <a:schemeClr val="accent5"/>
                </a:solidFill>
              </a:rPr>
              <a:t>sorensenucsc.github.io</a:t>
            </a:r>
            <a:r>
              <a:rPr lang="en-US" u="sng" dirty="0">
                <a:solidFill>
                  <a:schemeClr val="accent5"/>
                </a:solidFill>
              </a:rPr>
              <a:t>/CSE113-wi2023/</a:t>
            </a:r>
            <a:r>
              <a:rPr lang="en-US" u="sng" dirty="0" err="1">
                <a:solidFill>
                  <a:schemeClr val="accent5"/>
                </a:solidFill>
              </a:rPr>
              <a:t>index.html</a:t>
            </a:r>
            <a:endParaRPr lang="en-US" u="sng" dirty="0">
              <a:solidFill>
                <a:schemeClr val="accent5"/>
              </a:solidFill>
            </a:endParaRPr>
          </a:p>
          <a:p>
            <a:pPr lvl="1"/>
            <a:r>
              <a:rPr lang="en-US" dirty="0"/>
              <a:t>Slides, schedule, resources</a:t>
            </a:r>
          </a:p>
          <a:p>
            <a:pPr lvl="1"/>
            <a:r>
              <a:rPr lang="en-US" dirty="0"/>
              <a:t>There are probably typos: please let me know!</a:t>
            </a:r>
          </a:p>
          <a:p>
            <a:endParaRPr lang="en-US" dirty="0"/>
          </a:p>
          <a:p>
            <a:r>
              <a:rPr lang="en-US" b="1" dirty="0"/>
              <a:t>Private</a:t>
            </a:r>
            <a:r>
              <a:rPr lang="en-US" dirty="0"/>
              <a:t>: Canvas</a:t>
            </a:r>
          </a:p>
          <a:p>
            <a:pPr lvl="1"/>
            <a:r>
              <a:rPr lang="en-US" dirty="0" err="1"/>
              <a:t>Homeworks</a:t>
            </a:r>
            <a:r>
              <a:rPr lang="en-US" dirty="0"/>
              <a:t>, grades, exams, announcements, recorded lectures, zoom links</a:t>
            </a:r>
          </a:p>
          <a:p>
            <a:pPr lvl="1"/>
            <a:endParaRPr lang="en-US" dirty="0"/>
          </a:p>
          <a:p>
            <a:r>
              <a:rPr lang="en-US" b="1" dirty="0"/>
              <a:t>Private Class forum:</a:t>
            </a:r>
          </a:p>
          <a:p>
            <a:pPr lvl="1"/>
            <a:r>
              <a:rPr lang="en-US" dirty="0"/>
              <a:t>Piazza - invite link incoming</a:t>
            </a:r>
          </a:p>
        </p:txBody>
      </p:sp>
    </p:spTree>
    <p:extLst>
      <p:ext uri="{BB962C8B-B14F-4D97-AF65-F5344CB8AC3E}">
        <p14:creationId xmlns:p14="http://schemas.microsoft.com/office/powerpoint/2010/main" val="177409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656B-23C3-4247-B15D-2AB703369FE5}"/>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295973F2-4B0E-574D-BEA9-9B0A3CF544F1}"/>
              </a:ext>
            </a:extLst>
          </p:cNvPr>
          <p:cNvSpPr>
            <a:spLocks noGrp="1"/>
          </p:cNvSpPr>
          <p:nvPr>
            <p:ph idx="1"/>
          </p:nvPr>
        </p:nvSpPr>
        <p:spPr>
          <a:xfrm>
            <a:off x="838200" y="1825625"/>
            <a:ext cx="8132805" cy="4667250"/>
          </a:xfrm>
        </p:spPr>
        <p:txBody>
          <a:bodyPr>
            <a:normAutofit fontScale="92500" lnSpcReduction="10000"/>
          </a:bodyPr>
          <a:lstStyle/>
          <a:p>
            <a:r>
              <a:rPr lang="en-US" b="1" dirty="0"/>
              <a:t>CSE 12: systems</a:t>
            </a:r>
          </a:p>
          <a:p>
            <a:pPr lvl="1"/>
            <a:r>
              <a:rPr lang="en-US" dirty="0"/>
              <a:t>C/++ programming</a:t>
            </a:r>
          </a:p>
          <a:p>
            <a:pPr lvl="1"/>
            <a:r>
              <a:rPr lang="en-US" dirty="0"/>
              <a:t>Compilation</a:t>
            </a:r>
          </a:p>
          <a:p>
            <a:pPr lvl="1"/>
            <a:r>
              <a:rPr lang="en-US" dirty="0"/>
              <a:t>Basic </a:t>
            </a:r>
            <a:r>
              <a:rPr lang="en-US" dirty="0" err="1"/>
              <a:t>unix</a:t>
            </a:r>
            <a:r>
              <a:rPr lang="en-US" dirty="0"/>
              <a:t> command line</a:t>
            </a:r>
            <a:br>
              <a:rPr lang="en-US" dirty="0"/>
            </a:br>
            <a:endParaRPr lang="en-US" dirty="0"/>
          </a:p>
          <a:p>
            <a:r>
              <a:rPr lang="en-US" b="1" dirty="0"/>
              <a:t>CSE 101: data-structures and algorithms</a:t>
            </a:r>
          </a:p>
          <a:p>
            <a:pPr lvl="1"/>
            <a:r>
              <a:rPr lang="en-US" dirty="0"/>
              <a:t>Data structure specifications (Queues and Stacks)</a:t>
            </a:r>
          </a:p>
          <a:p>
            <a:pPr lvl="1"/>
            <a:r>
              <a:rPr lang="en-US" dirty="0"/>
              <a:t>Reasoning about algorithms (Space and time complexity)</a:t>
            </a:r>
          </a:p>
          <a:p>
            <a:pPr lvl="1"/>
            <a:endParaRPr lang="en-US" dirty="0"/>
          </a:p>
          <a:p>
            <a:r>
              <a:rPr lang="en-US" b="1" dirty="0"/>
              <a:t>CSE 120: architecture (recommended)</a:t>
            </a:r>
          </a:p>
          <a:p>
            <a:pPr lvl="1"/>
            <a:r>
              <a:rPr lang="en-US" dirty="0"/>
              <a:t>Caches</a:t>
            </a:r>
          </a:p>
          <a:p>
            <a:pPr lvl="1"/>
            <a:r>
              <a:rPr lang="en-US" dirty="0"/>
              <a:t>Assembly Language basics</a:t>
            </a:r>
          </a:p>
          <a:p>
            <a:pPr lvl="1"/>
            <a:r>
              <a:rPr lang="en-US" dirty="0"/>
              <a:t>We will review the basics next lecture</a:t>
            </a:r>
          </a:p>
          <a:p>
            <a:pPr lvl="1"/>
            <a:endParaRPr lang="en-US" dirty="0"/>
          </a:p>
        </p:txBody>
      </p:sp>
      <p:sp>
        <p:nvSpPr>
          <p:cNvPr id="4" name="TextBox 3">
            <a:extLst>
              <a:ext uri="{FF2B5EF4-FFF2-40B4-BE49-F238E27FC236}">
                <a16:creationId xmlns:a16="http://schemas.microsoft.com/office/drawing/2014/main" id="{9A1FC42E-608A-8341-8300-3BB847D92B5F}"/>
              </a:ext>
            </a:extLst>
          </p:cNvPr>
          <p:cNvSpPr txBox="1"/>
          <p:nvPr/>
        </p:nvSpPr>
        <p:spPr>
          <a:xfrm>
            <a:off x="7945394" y="5165124"/>
            <a:ext cx="3788153" cy="923330"/>
          </a:xfrm>
          <a:prstGeom prst="rect">
            <a:avLst/>
          </a:prstGeom>
          <a:noFill/>
        </p:spPr>
        <p:txBody>
          <a:bodyPr wrap="none" rtlCol="0">
            <a:spAutoFit/>
          </a:bodyPr>
          <a:lstStyle/>
          <a:p>
            <a:r>
              <a:rPr lang="en-US" i="1" dirty="0"/>
              <a:t>If you do not have architecture, please</a:t>
            </a:r>
          </a:p>
          <a:p>
            <a:r>
              <a:rPr lang="en-US" i="1" dirty="0"/>
              <a:t>consult the architecture reference on </a:t>
            </a:r>
          </a:p>
          <a:p>
            <a:r>
              <a:rPr lang="en-US" i="1" dirty="0"/>
              <a:t>webpage!</a:t>
            </a:r>
          </a:p>
        </p:txBody>
      </p:sp>
    </p:spTree>
    <p:extLst>
      <p:ext uri="{BB962C8B-B14F-4D97-AF65-F5344CB8AC3E}">
        <p14:creationId xmlns:p14="http://schemas.microsoft.com/office/powerpoint/2010/main" val="3026792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1BBBC-C6E3-CB4C-B6C8-C0805C3BC821}"/>
              </a:ext>
            </a:extLst>
          </p:cNvPr>
          <p:cNvSpPr>
            <a:spLocks noGrp="1"/>
          </p:cNvSpPr>
          <p:nvPr>
            <p:ph type="title"/>
          </p:nvPr>
        </p:nvSpPr>
        <p:spPr/>
        <p:txBody>
          <a:bodyPr/>
          <a:lstStyle/>
          <a:p>
            <a:r>
              <a:rPr lang="en-US" dirty="0"/>
              <a:t>Class Format</a:t>
            </a:r>
          </a:p>
        </p:txBody>
      </p:sp>
      <p:sp>
        <p:nvSpPr>
          <p:cNvPr id="3" name="Content Placeholder 2">
            <a:extLst>
              <a:ext uri="{FF2B5EF4-FFF2-40B4-BE49-F238E27FC236}">
                <a16:creationId xmlns:a16="http://schemas.microsoft.com/office/drawing/2014/main" id="{357B0E02-5D5F-F146-91D2-734926FEF573}"/>
              </a:ext>
            </a:extLst>
          </p:cNvPr>
          <p:cNvSpPr>
            <a:spLocks noGrp="1"/>
          </p:cNvSpPr>
          <p:nvPr>
            <p:ph idx="1"/>
          </p:nvPr>
        </p:nvSpPr>
        <p:spPr>
          <a:xfrm>
            <a:off x="838200" y="1690688"/>
            <a:ext cx="10515600" cy="5043745"/>
          </a:xfrm>
        </p:spPr>
        <p:txBody>
          <a:bodyPr>
            <a:normAutofit/>
          </a:bodyPr>
          <a:lstStyle/>
          <a:p>
            <a:r>
              <a:rPr lang="en-US" b="1" dirty="0"/>
              <a:t>9:20 - 10:25 MWF: 65 minutes</a:t>
            </a:r>
          </a:p>
          <a:p>
            <a:pPr lvl="1"/>
            <a:r>
              <a:rPr lang="en-US" dirty="0"/>
              <a:t>I will try to be 10 minutes early and stay 10 minutes afterwards</a:t>
            </a:r>
          </a:p>
          <a:p>
            <a:pPr lvl="1"/>
            <a:r>
              <a:rPr lang="en-US" dirty="0"/>
              <a:t>Class is generally structured as follows:</a:t>
            </a:r>
          </a:p>
          <a:p>
            <a:pPr lvl="2"/>
            <a:r>
              <a:rPr lang="en-US" dirty="0"/>
              <a:t>Announcements (homework assignments, etc.)</a:t>
            </a:r>
          </a:p>
          <a:p>
            <a:pPr lvl="2"/>
            <a:r>
              <a:rPr lang="en-US" dirty="0"/>
              <a:t>Quiz review</a:t>
            </a:r>
          </a:p>
          <a:p>
            <a:pPr lvl="2"/>
            <a:r>
              <a:rPr lang="en-US" dirty="0"/>
              <a:t>Previous lecture review</a:t>
            </a:r>
          </a:p>
          <a:p>
            <a:pPr lvl="2"/>
            <a:r>
              <a:rPr lang="en-US" dirty="0"/>
              <a:t>New material</a:t>
            </a:r>
          </a:p>
          <a:p>
            <a:pPr lvl="1"/>
            <a:endParaRPr lang="en-US" dirty="0"/>
          </a:p>
          <a:p>
            <a:pPr marL="457200" lvl="1" indent="0">
              <a:buNone/>
            </a:pPr>
            <a:endParaRPr lang="en-US" dirty="0"/>
          </a:p>
          <a:p>
            <a:r>
              <a:rPr lang="en-US" dirty="0">
                <a:highlight>
                  <a:srgbClr val="FFFF00"/>
                </a:highlight>
              </a:rPr>
              <a:t>Please be engaged and participate in class! questions, comments, corrections, etc. are all welcome!</a:t>
            </a:r>
          </a:p>
        </p:txBody>
      </p:sp>
    </p:spTree>
    <p:extLst>
      <p:ext uri="{BB962C8B-B14F-4D97-AF65-F5344CB8AC3E}">
        <p14:creationId xmlns:p14="http://schemas.microsoft.com/office/powerpoint/2010/main" val="1968608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C1F12-3756-E941-9533-F3D21B24AE64}"/>
              </a:ext>
            </a:extLst>
          </p:cNvPr>
          <p:cNvSpPr>
            <a:spLocks noGrp="1"/>
          </p:cNvSpPr>
          <p:nvPr>
            <p:ph type="title"/>
          </p:nvPr>
        </p:nvSpPr>
        <p:spPr>
          <a:xfrm>
            <a:off x="356284" y="197661"/>
            <a:ext cx="10515600" cy="1325563"/>
          </a:xfrm>
        </p:spPr>
        <p:txBody>
          <a:bodyPr/>
          <a:lstStyle/>
          <a:p>
            <a:r>
              <a:rPr lang="en-US" dirty="0"/>
              <a:t>Hello!</a:t>
            </a:r>
          </a:p>
        </p:txBody>
      </p:sp>
      <p:sp>
        <p:nvSpPr>
          <p:cNvPr id="3" name="Content Placeholder 2">
            <a:extLst>
              <a:ext uri="{FF2B5EF4-FFF2-40B4-BE49-F238E27FC236}">
                <a16:creationId xmlns:a16="http://schemas.microsoft.com/office/drawing/2014/main" id="{BB4C9552-B279-364A-A131-7194C64AAB8A}"/>
              </a:ext>
            </a:extLst>
          </p:cNvPr>
          <p:cNvSpPr>
            <a:spLocks noGrp="1"/>
          </p:cNvSpPr>
          <p:nvPr>
            <p:ph idx="1"/>
          </p:nvPr>
        </p:nvSpPr>
        <p:spPr>
          <a:xfrm>
            <a:off x="5128055" y="1027906"/>
            <a:ext cx="7063946" cy="5632433"/>
          </a:xfrm>
        </p:spPr>
        <p:txBody>
          <a:bodyPr>
            <a:normAutofit/>
          </a:bodyPr>
          <a:lstStyle/>
          <a:p>
            <a:r>
              <a:rPr lang="en-US" dirty="0"/>
              <a:t>Professor Tyler Sorensen (he/him)</a:t>
            </a:r>
          </a:p>
          <a:p>
            <a:pPr lvl="1"/>
            <a:r>
              <a:rPr lang="en-US" dirty="0"/>
              <a:t>Call me Tyler!</a:t>
            </a:r>
            <a:br>
              <a:rPr lang="en-US" dirty="0"/>
            </a:br>
            <a:endParaRPr lang="en-US" dirty="0"/>
          </a:p>
          <a:p>
            <a:r>
              <a:rPr lang="en-US" b="1" dirty="0"/>
              <a:t>Faculty </a:t>
            </a:r>
            <a:r>
              <a:rPr lang="en-US" dirty="0"/>
              <a:t>at UC Santa Cruz Since Summer 2020</a:t>
            </a:r>
          </a:p>
          <a:p>
            <a:pPr lvl="1"/>
            <a:r>
              <a:rPr lang="en-US" dirty="0"/>
              <a:t>Third time teaching this class!</a:t>
            </a:r>
            <a:br>
              <a:rPr lang="en-US" dirty="0"/>
            </a:br>
            <a:endParaRPr lang="en-US" dirty="0"/>
          </a:p>
          <a:p>
            <a:r>
              <a:rPr lang="en-US" dirty="0"/>
              <a:t>Previously </a:t>
            </a:r>
          </a:p>
          <a:p>
            <a:pPr lvl="1"/>
            <a:r>
              <a:rPr lang="en-US" dirty="0"/>
              <a:t>Post doc at Princeton</a:t>
            </a:r>
          </a:p>
          <a:p>
            <a:pPr lvl="1"/>
            <a:r>
              <a:rPr lang="en-US" dirty="0"/>
              <a:t>PhD Student at Imperial College London</a:t>
            </a:r>
          </a:p>
          <a:p>
            <a:pPr lvl="1"/>
            <a:r>
              <a:rPr lang="en-US" dirty="0"/>
              <a:t>BS/MS at University of Utah</a:t>
            </a:r>
          </a:p>
          <a:p>
            <a:endParaRPr lang="en-US" dirty="0"/>
          </a:p>
          <a:p>
            <a:pPr marL="0" indent="0">
              <a:buNone/>
            </a:pPr>
            <a:r>
              <a:rPr lang="en-US" dirty="0">
                <a:hlinkClick r:id="rId2"/>
              </a:rPr>
              <a:t>https://users.soe.ucsc.edu/~tsorensen/</a:t>
            </a:r>
            <a:endParaRPr lang="en-US" dirty="0"/>
          </a:p>
          <a:p>
            <a:endParaRPr lang="en-US" dirty="0"/>
          </a:p>
        </p:txBody>
      </p:sp>
      <p:pic>
        <p:nvPicPr>
          <p:cNvPr id="6" name="Picture 5">
            <a:extLst>
              <a:ext uri="{FF2B5EF4-FFF2-40B4-BE49-F238E27FC236}">
                <a16:creationId xmlns:a16="http://schemas.microsoft.com/office/drawing/2014/main" id="{120CAF6D-D0FE-7747-9A64-E176BE54C4B8}"/>
              </a:ext>
            </a:extLst>
          </p:cNvPr>
          <p:cNvPicPr>
            <a:picLocks noChangeAspect="1"/>
          </p:cNvPicPr>
          <p:nvPr/>
        </p:nvPicPr>
        <p:blipFill>
          <a:blip r:embed="rId3"/>
          <a:stretch>
            <a:fillRect/>
          </a:stretch>
        </p:blipFill>
        <p:spPr>
          <a:xfrm>
            <a:off x="761725" y="2147977"/>
            <a:ext cx="3139659" cy="31385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7988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70E4C-3550-484C-A3C4-353FE86E6BF7}"/>
              </a:ext>
            </a:extLst>
          </p:cNvPr>
          <p:cNvSpPr>
            <a:spLocks noGrp="1"/>
          </p:cNvSpPr>
          <p:nvPr>
            <p:ph type="title"/>
          </p:nvPr>
        </p:nvSpPr>
        <p:spPr/>
        <p:txBody>
          <a:bodyPr/>
          <a:lstStyle/>
          <a:p>
            <a:r>
              <a:rPr lang="en-US" dirty="0"/>
              <a:t>Class format</a:t>
            </a:r>
          </a:p>
        </p:txBody>
      </p:sp>
      <p:sp>
        <p:nvSpPr>
          <p:cNvPr id="3" name="Content Placeholder 2">
            <a:extLst>
              <a:ext uri="{FF2B5EF4-FFF2-40B4-BE49-F238E27FC236}">
                <a16:creationId xmlns:a16="http://schemas.microsoft.com/office/drawing/2014/main" id="{067292C4-2F15-F344-930C-733C57495835}"/>
              </a:ext>
            </a:extLst>
          </p:cNvPr>
          <p:cNvSpPr>
            <a:spLocks noGrp="1"/>
          </p:cNvSpPr>
          <p:nvPr>
            <p:ph idx="1"/>
          </p:nvPr>
        </p:nvSpPr>
        <p:spPr/>
        <p:txBody>
          <a:bodyPr/>
          <a:lstStyle/>
          <a:p>
            <a:r>
              <a:rPr lang="en-US" dirty="0"/>
              <a:t>Once things return to in-person (hopefully on Wednesday🤞)</a:t>
            </a:r>
          </a:p>
          <a:p>
            <a:endParaRPr lang="en-US" dirty="0"/>
          </a:p>
          <a:p>
            <a:r>
              <a:rPr lang="en-US" dirty="0"/>
              <a:t>This is an in-person synchronous class</a:t>
            </a:r>
          </a:p>
          <a:p>
            <a:pPr lvl="1"/>
            <a:r>
              <a:rPr lang="en-US" dirty="0"/>
              <a:t>I expect you to make an effort to attend the synchronous lecture </a:t>
            </a:r>
          </a:p>
          <a:p>
            <a:pPr lvl="1"/>
            <a:r>
              <a:rPr lang="en-US" dirty="0"/>
              <a:t>Please participate in class and network with your classmates</a:t>
            </a:r>
          </a:p>
          <a:p>
            <a:pPr marL="0" indent="0">
              <a:buNone/>
            </a:pPr>
            <a:endParaRPr lang="en-US" dirty="0"/>
          </a:p>
        </p:txBody>
      </p:sp>
    </p:spTree>
    <p:extLst>
      <p:ext uri="{BB962C8B-B14F-4D97-AF65-F5344CB8AC3E}">
        <p14:creationId xmlns:p14="http://schemas.microsoft.com/office/powerpoint/2010/main" val="22495885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70E4C-3550-484C-A3C4-353FE86E6BF7}"/>
              </a:ext>
            </a:extLst>
          </p:cNvPr>
          <p:cNvSpPr>
            <a:spLocks noGrp="1"/>
          </p:cNvSpPr>
          <p:nvPr>
            <p:ph type="title"/>
          </p:nvPr>
        </p:nvSpPr>
        <p:spPr/>
        <p:txBody>
          <a:bodyPr/>
          <a:lstStyle/>
          <a:p>
            <a:r>
              <a:rPr lang="en-US" dirty="0"/>
              <a:t>Class format</a:t>
            </a:r>
          </a:p>
        </p:txBody>
      </p:sp>
      <p:sp>
        <p:nvSpPr>
          <p:cNvPr id="3" name="Content Placeholder 2">
            <a:extLst>
              <a:ext uri="{FF2B5EF4-FFF2-40B4-BE49-F238E27FC236}">
                <a16:creationId xmlns:a16="http://schemas.microsoft.com/office/drawing/2014/main" id="{067292C4-2F15-F344-930C-733C57495835}"/>
              </a:ext>
            </a:extLst>
          </p:cNvPr>
          <p:cNvSpPr>
            <a:spLocks noGrp="1"/>
          </p:cNvSpPr>
          <p:nvPr>
            <p:ph idx="1"/>
          </p:nvPr>
        </p:nvSpPr>
        <p:spPr/>
        <p:txBody>
          <a:bodyPr/>
          <a:lstStyle/>
          <a:p>
            <a:r>
              <a:rPr lang="en-US" dirty="0"/>
              <a:t>But don’t come to class sick! </a:t>
            </a:r>
          </a:p>
          <a:p>
            <a:endParaRPr lang="en-US" dirty="0"/>
          </a:p>
          <a:p>
            <a:r>
              <a:rPr lang="en-US" dirty="0"/>
              <a:t>I plan to record lectures and release through </a:t>
            </a:r>
            <a:r>
              <a:rPr lang="en-US" dirty="0" err="1"/>
              <a:t>Yuja</a:t>
            </a:r>
            <a:r>
              <a:rPr lang="en-US" dirty="0"/>
              <a:t> ASAP.</a:t>
            </a:r>
          </a:p>
          <a:p>
            <a:endParaRPr lang="en-US" dirty="0"/>
          </a:p>
          <a:p>
            <a:r>
              <a:rPr lang="en-US" dirty="0"/>
              <a:t>Watch the lecture and then do the associated quiz.</a:t>
            </a:r>
          </a:p>
        </p:txBody>
      </p:sp>
    </p:spTree>
    <p:extLst>
      <p:ext uri="{BB962C8B-B14F-4D97-AF65-F5344CB8AC3E}">
        <p14:creationId xmlns:p14="http://schemas.microsoft.com/office/powerpoint/2010/main" val="31197005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70E4C-3550-484C-A3C4-353FE86E6BF7}"/>
              </a:ext>
            </a:extLst>
          </p:cNvPr>
          <p:cNvSpPr>
            <a:spLocks noGrp="1"/>
          </p:cNvSpPr>
          <p:nvPr>
            <p:ph type="title"/>
          </p:nvPr>
        </p:nvSpPr>
        <p:spPr/>
        <p:txBody>
          <a:bodyPr/>
          <a:lstStyle/>
          <a:p>
            <a:r>
              <a:rPr lang="en-US" dirty="0"/>
              <a:t>Class format</a:t>
            </a:r>
          </a:p>
        </p:txBody>
      </p:sp>
      <p:sp>
        <p:nvSpPr>
          <p:cNvPr id="3" name="Content Placeholder 2">
            <a:extLst>
              <a:ext uri="{FF2B5EF4-FFF2-40B4-BE49-F238E27FC236}">
                <a16:creationId xmlns:a16="http://schemas.microsoft.com/office/drawing/2014/main" id="{067292C4-2F15-F344-930C-733C57495835}"/>
              </a:ext>
            </a:extLst>
          </p:cNvPr>
          <p:cNvSpPr>
            <a:spLocks noGrp="1"/>
          </p:cNvSpPr>
          <p:nvPr>
            <p:ph idx="1"/>
          </p:nvPr>
        </p:nvSpPr>
        <p:spPr/>
        <p:txBody>
          <a:bodyPr/>
          <a:lstStyle/>
          <a:p>
            <a:r>
              <a:rPr lang="en-US" dirty="0"/>
              <a:t>This class is designed to be a synchronous in-person class. Lecture recordings are not meant to be an equal substitute for live class. They are meant to fill in occasionally.</a:t>
            </a:r>
          </a:p>
          <a:p>
            <a:endParaRPr lang="en-US" dirty="0"/>
          </a:p>
          <a:p>
            <a:r>
              <a:rPr lang="en-US" dirty="0"/>
              <a:t>If you do not plan to attend the majority of the classes in-person, please talk to advising to find a class better suited for you. </a:t>
            </a:r>
          </a:p>
          <a:p>
            <a:pPr lvl="1"/>
            <a:r>
              <a:rPr lang="en-US" dirty="0"/>
              <a:t>Inevitably, students that do not attend lectures do not do as well in the class</a:t>
            </a:r>
          </a:p>
          <a:p>
            <a:pPr lvl="1"/>
            <a:endParaRPr lang="en-US" dirty="0"/>
          </a:p>
          <a:p>
            <a:r>
              <a:rPr lang="en-US" dirty="0"/>
              <a:t>If synchronous attendance drops significantly, then we will revisit attendance grading and lecture recordings. </a:t>
            </a:r>
          </a:p>
        </p:txBody>
      </p:sp>
    </p:spTree>
    <p:extLst>
      <p:ext uri="{BB962C8B-B14F-4D97-AF65-F5344CB8AC3E}">
        <p14:creationId xmlns:p14="http://schemas.microsoft.com/office/powerpoint/2010/main" val="24917388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85EED-7498-7C4F-99E7-056EBCE6AC71}"/>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E0589D44-E98A-C64F-B2DE-D01540EA6248}"/>
              </a:ext>
            </a:extLst>
          </p:cNvPr>
          <p:cNvSpPr>
            <a:spLocks noGrp="1"/>
          </p:cNvSpPr>
          <p:nvPr>
            <p:ph idx="1"/>
          </p:nvPr>
        </p:nvSpPr>
        <p:spPr/>
        <p:txBody>
          <a:bodyPr>
            <a:normAutofit/>
          </a:bodyPr>
          <a:lstStyle/>
          <a:p>
            <a:r>
              <a:rPr lang="en-US" b="1" dirty="0"/>
              <a:t>My office hours:</a:t>
            </a:r>
          </a:p>
          <a:p>
            <a:pPr lvl="1"/>
            <a:r>
              <a:rPr lang="en-US" dirty="0"/>
              <a:t>3 - 5 PM on Thursdays</a:t>
            </a:r>
          </a:p>
          <a:p>
            <a:pPr lvl="1"/>
            <a:r>
              <a:rPr lang="en-US" dirty="0"/>
              <a:t>I will share a google sign up sheet (it will contain a zoom link)</a:t>
            </a:r>
          </a:p>
          <a:p>
            <a:pPr lvl="1"/>
            <a:r>
              <a:rPr lang="en-US" dirty="0"/>
              <a:t>Slots are 10 minutes</a:t>
            </a:r>
          </a:p>
          <a:p>
            <a:pPr lvl="1"/>
            <a:r>
              <a:rPr lang="en-US" dirty="0"/>
              <a:t>link will be posted in Canvas around noon that day</a:t>
            </a:r>
          </a:p>
          <a:p>
            <a:pPr lvl="2"/>
            <a:r>
              <a:rPr lang="en-US" dirty="0"/>
              <a:t>don’t sign up before the Canvas announcement</a:t>
            </a:r>
          </a:p>
          <a:p>
            <a:pPr lvl="2"/>
            <a:r>
              <a:rPr lang="en-US" dirty="0"/>
              <a:t>don’t sign up unless you have a question</a:t>
            </a:r>
          </a:p>
          <a:p>
            <a:pPr lvl="2"/>
            <a:r>
              <a:rPr lang="en-US" dirty="0"/>
              <a:t>sign up for 1 slot at a time</a:t>
            </a:r>
          </a:p>
          <a:p>
            <a:pPr lvl="1"/>
            <a:r>
              <a:rPr lang="en-US" dirty="0"/>
              <a:t>Strict with timing to make sure it is fair</a:t>
            </a:r>
          </a:p>
          <a:p>
            <a:pPr lvl="1"/>
            <a:endParaRPr lang="en-US" dirty="0"/>
          </a:p>
        </p:txBody>
      </p:sp>
    </p:spTree>
    <p:extLst>
      <p:ext uri="{BB962C8B-B14F-4D97-AF65-F5344CB8AC3E}">
        <p14:creationId xmlns:p14="http://schemas.microsoft.com/office/powerpoint/2010/main" val="1189369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3ACE-25E7-264C-93A5-8C91A35BD8A0}"/>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72BEA3BD-F5D6-7E4E-AE29-82AEEFA08201}"/>
              </a:ext>
            </a:extLst>
          </p:cNvPr>
          <p:cNvSpPr>
            <a:spLocks noGrp="1"/>
          </p:cNvSpPr>
          <p:nvPr>
            <p:ph idx="1"/>
          </p:nvPr>
        </p:nvSpPr>
        <p:spPr/>
        <p:txBody>
          <a:bodyPr/>
          <a:lstStyle/>
          <a:p>
            <a:r>
              <a:rPr lang="en-US" dirty="0"/>
              <a:t>The TAs and tutors will organize their office hours this week and we will let you know the days/times</a:t>
            </a:r>
          </a:p>
          <a:p>
            <a:pPr lvl="1"/>
            <a:r>
              <a:rPr lang="en-US" dirty="0"/>
              <a:t>We will strive to get a mix throughout the week and have both hybrid and in-person</a:t>
            </a:r>
          </a:p>
        </p:txBody>
      </p:sp>
    </p:spTree>
    <p:extLst>
      <p:ext uri="{BB962C8B-B14F-4D97-AF65-F5344CB8AC3E}">
        <p14:creationId xmlns:p14="http://schemas.microsoft.com/office/powerpoint/2010/main" val="4232182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1BBBC-C6E3-CB4C-B6C8-C0805C3BC821}"/>
              </a:ext>
            </a:extLst>
          </p:cNvPr>
          <p:cNvSpPr>
            <a:spLocks noGrp="1"/>
          </p:cNvSpPr>
          <p:nvPr>
            <p:ph type="title"/>
          </p:nvPr>
        </p:nvSpPr>
        <p:spPr/>
        <p:txBody>
          <a:bodyPr/>
          <a:lstStyle/>
          <a:p>
            <a:r>
              <a:rPr lang="en-US" dirty="0"/>
              <a:t>Asynchronous Discussion</a:t>
            </a:r>
          </a:p>
        </p:txBody>
      </p:sp>
      <p:sp>
        <p:nvSpPr>
          <p:cNvPr id="3" name="Content Placeholder 2">
            <a:extLst>
              <a:ext uri="{FF2B5EF4-FFF2-40B4-BE49-F238E27FC236}">
                <a16:creationId xmlns:a16="http://schemas.microsoft.com/office/drawing/2014/main" id="{357B0E02-5D5F-F146-91D2-734926FEF573}"/>
              </a:ext>
            </a:extLst>
          </p:cNvPr>
          <p:cNvSpPr>
            <a:spLocks noGrp="1"/>
          </p:cNvSpPr>
          <p:nvPr>
            <p:ph idx="1"/>
          </p:nvPr>
        </p:nvSpPr>
        <p:spPr>
          <a:xfrm>
            <a:off x="931653" y="1690688"/>
            <a:ext cx="10967904" cy="5032375"/>
          </a:xfrm>
        </p:spPr>
        <p:txBody>
          <a:bodyPr>
            <a:normAutofit fontScale="92500"/>
          </a:bodyPr>
          <a:lstStyle/>
          <a:p>
            <a:r>
              <a:rPr lang="en-US" b="1" dirty="0"/>
              <a:t>Piazza</a:t>
            </a:r>
          </a:p>
          <a:p>
            <a:pPr lvl="1"/>
            <a:r>
              <a:rPr lang="en-US" dirty="0"/>
              <a:t>Private message (to teaching staff) technical homework questions, sensitive questions</a:t>
            </a:r>
          </a:p>
          <a:p>
            <a:pPr lvl="1"/>
            <a:r>
              <a:rPr lang="en-US" dirty="0"/>
              <a:t>Programming and framework questions (global)</a:t>
            </a:r>
          </a:p>
          <a:p>
            <a:pPr lvl="1"/>
            <a:r>
              <a:rPr lang="en-US" dirty="0"/>
              <a:t>Tech news (global)</a:t>
            </a:r>
          </a:p>
          <a:p>
            <a:pPr lvl="1"/>
            <a:r>
              <a:rPr lang="en-US" dirty="0"/>
              <a:t>Discussions on class material (global)</a:t>
            </a:r>
          </a:p>
          <a:p>
            <a:pPr lvl="1"/>
            <a:endParaRPr lang="en-US" dirty="0"/>
          </a:p>
          <a:p>
            <a:r>
              <a:rPr lang="en-US" dirty="0"/>
              <a:t>Please do not email me personally unless it is extremely sensitive.</a:t>
            </a:r>
          </a:p>
          <a:p>
            <a:pPr marL="0" indent="0">
              <a:buNone/>
            </a:pPr>
            <a:endParaRPr lang="en-US" dirty="0"/>
          </a:p>
          <a:p>
            <a:r>
              <a:rPr lang="en-US" dirty="0"/>
              <a:t>Do not expect replies off-hours (after 5 pm, weekends, holidays)</a:t>
            </a:r>
          </a:p>
          <a:p>
            <a:pPr lvl="1"/>
            <a:endParaRPr lang="en-US" dirty="0"/>
          </a:p>
          <a:p>
            <a:pPr marL="0" indent="0">
              <a:buNone/>
            </a:pPr>
            <a:r>
              <a:rPr lang="en-US" i="1" dirty="0"/>
              <a:t>We will try to answer in 24 hours</a:t>
            </a:r>
            <a:br>
              <a:rPr lang="en-US" i="1" dirty="0"/>
            </a:br>
            <a:r>
              <a:rPr lang="en-US" i="1" dirty="0"/>
              <a:t>Please try to help your peers!</a:t>
            </a:r>
          </a:p>
        </p:txBody>
      </p:sp>
    </p:spTree>
    <p:extLst>
      <p:ext uri="{BB962C8B-B14F-4D97-AF65-F5344CB8AC3E}">
        <p14:creationId xmlns:p14="http://schemas.microsoft.com/office/powerpoint/2010/main" val="217912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1BBBC-C6E3-CB4C-B6C8-C0805C3BC821}"/>
              </a:ext>
            </a:extLst>
          </p:cNvPr>
          <p:cNvSpPr>
            <a:spLocks noGrp="1"/>
          </p:cNvSpPr>
          <p:nvPr>
            <p:ph type="title"/>
          </p:nvPr>
        </p:nvSpPr>
        <p:spPr/>
        <p:txBody>
          <a:bodyPr/>
          <a:lstStyle/>
          <a:p>
            <a:r>
              <a:rPr lang="en-US" dirty="0"/>
              <a:t>Asynchronous Discussion</a:t>
            </a:r>
          </a:p>
        </p:txBody>
      </p:sp>
      <p:sp>
        <p:nvSpPr>
          <p:cNvPr id="3" name="Content Placeholder 2">
            <a:extLst>
              <a:ext uri="{FF2B5EF4-FFF2-40B4-BE49-F238E27FC236}">
                <a16:creationId xmlns:a16="http://schemas.microsoft.com/office/drawing/2014/main" id="{357B0E02-5D5F-F146-91D2-734926FEF573}"/>
              </a:ext>
            </a:extLst>
          </p:cNvPr>
          <p:cNvSpPr>
            <a:spLocks noGrp="1"/>
          </p:cNvSpPr>
          <p:nvPr>
            <p:ph idx="1"/>
          </p:nvPr>
        </p:nvSpPr>
        <p:spPr>
          <a:xfrm>
            <a:off x="838199" y="1825624"/>
            <a:ext cx="11061357" cy="4241543"/>
          </a:xfrm>
        </p:spPr>
        <p:txBody>
          <a:bodyPr>
            <a:normAutofit/>
          </a:bodyPr>
          <a:lstStyle/>
          <a:p>
            <a:r>
              <a:rPr lang="en-US" b="1" dirty="0"/>
              <a:t>Additional forums</a:t>
            </a:r>
          </a:p>
          <a:p>
            <a:pPr lvl="1"/>
            <a:r>
              <a:rPr lang="en-US" dirty="0"/>
              <a:t>You are welcome to create one yourselves</a:t>
            </a:r>
          </a:p>
          <a:p>
            <a:pPr lvl="1"/>
            <a:r>
              <a:rPr lang="en-US" dirty="0"/>
              <a:t>Please make it open and available to all your classmates</a:t>
            </a:r>
          </a:p>
          <a:p>
            <a:pPr lvl="1"/>
            <a:r>
              <a:rPr lang="en-US" dirty="0"/>
              <a:t>Please provide sufficient moderation (e.g. be nice to each other!)</a:t>
            </a:r>
          </a:p>
          <a:p>
            <a:pPr lvl="1"/>
            <a:r>
              <a:rPr lang="en-US" dirty="0"/>
              <a:t>Please do not cheat </a:t>
            </a:r>
          </a:p>
          <a:p>
            <a:pPr lvl="1"/>
            <a:r>
              <a:rPr lang="en-US" dirty="0"/>
              <a:t>Please remember that anything that is not in Canvas may not be private</a:t>
            </a:r>
          </a:p>
          <a:p>
            <a:pPr lvl="1"/>
            <a:endParaRPr lang="en-US" dirty="0"/>
          </a:p>
          <a:p>
            <a:pPr lvl="1"/>
            <a:r>
              <a:rPr lang="en-US" dirty="0"/>
              <a:t>If there are issues, please let me or a TA know!</a:t>
            </a:r>
          </a:p>
        </p:txBody>
      </p:sp>
    </p:spTree>
    <p:extLst>
      <p:ext uri="{BB962C8B-B14F-4D97-AF65-F5344CB8AC3E}">
        <p14:creationId xmlns:p14="http://schemas.microsoft.com/office/powerpoint/2010/main" val="3654394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E25A6-C647-6442-B6D1-44D36BEEBFC9}"/>
              </a:ext>
            </a:extLst>
          </p:cNvPr>
          <p:cNvSpPr>
            <a:spLocks noGrp="1"/>
          </p:cNvSpPr>
          <p:nvPr>
            <p:ph type="title"/>
          </p:nvPr>
        </p:nvSpPr>
        <p:spPr/>
        <p:txBody>
          <a:bodyPr/>
          <a:lstStyle/>
          <a:p>
            <a:r>
              <a:rPr lang="en-US" dirty="0"/>
              <a:t>Class Content</a:t>
            </a:r>
          </a:p>
        </p:txBody>
      </p:sp>
    </p:spTree>
    <p:extLst>
      <p:ext uri="{BB962C8B-B14F-4D97-AF65-F5344CB8AC3E}">
        <p14:creationId xmlns:p14="http://schemas.microsoft.com/office/powerpoint/2010/main" val="5748227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E25A6-C647-6442-B6D1-44D36BEEBFC9}"/>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B14C490D-5C57-D041-AC6A-F1F9A9A97968}"/>
              </a:ext>
            </a:extLst>
          </p:cNvPr>
          <p:cNvSpPr>
            <a:spLocks noGrp="1"/>
          </p:cNvSpPr>
          <p:nvPr>
            <p:ph idx="1"/>
          </p:nvPr>
        </p:nvSpPr>
        <p:spPr/>
        <p:txBody>
          <a:bodyPr/>
          <a:lstStyle/>
          <a:p>
            <a:r>
              <a:rPr lang="en-US" b="1" dirty="0"/>
              <a:t>30</a:t>
            </a:r>
            <a:r>
              <a:rPr lang="en-US" dirty="0"/>
              <a:t> classes, split into</a:t>
            </a:r>
          </a:p>
          <a:p>
            <a:r>
              <a:rPr lang="en-US" b="1" dirty="0"/>
              <a:t>5</a:t>
            </a:r>
            <a:r>
              <a:rPr lang="en-US" dirty="0"/>
              <a:t> modules, so there are</a:t>
            </a:r>
          </a:p>
          <a:p>
            <a:r>
              <a:rPr lang="en-US" b="1" dirty="0"/>
              <a:t>6</a:t>
            </a:r>
            <a:r>
              <a:rPr lang="en-US" dirty="0"/>
              <a:t> classes per module</a:t>
            </a:r>
          </a:p>
          <a:p>
            <a:endParaRPr lang="en-US" dirty="0"/>
          </a:p>
          <a:p>
            <a:r>
              <a:rPr lang="en-US" b="1" dirty="0"/>
              <a:t>Reference book:</a:t>
            </a:r>
          </a:p>
          <a:p>
            <a:pPr marL="0" indent="0">
              <a:buNone/>
            </a:pPr>
            <a:r>
              <a:rPr lang="en-US" dirty="0"/>
              <a:t>Available online from the library</a:t>
            </a:r>
          </a:p>
          <a:p>
            <a:pPr marL="0" indent="0">
              <a:buNone/>
            </a:pPr>
            <a:r>
              <a:rPr lang="en-US" dirty="0"/>
              <a:t>Link on the webpage</a:t>
            </a:r>
          </a:p>
        </p:txBody>
      </p:sp>
      <p:pic>
        <p:nvPicPr>
          <p:cNvPr id="5122" name="Picture 2" descr="The Art of Multiprocessor Programming, Revised Reprint 1, Herlihy, Maurice,  Shavit, Nir, eBook - Amazon.com">
            <a:extLst>
              <a:ext uri="{FF2B5EF4-FFF2-40B4-BE49-F238E27FC236}">
                <a16:creationId xmlns:a16="http://schemas.microsoft.com/office/drawing/2014/main" id="{C7FDB954-9794-4F4C-9583-84F4EDF969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0151" y="3267633"/>
            <a:ext cx="2362376" cy="290933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2AF97E-9701-C240-93E0-FF9B0A58A4BC}"/>
              </a:ext>
            </a:extLst>
          </p:cNvPr>
          <p:cNvSpPr txBox="1"/>
          <p:nvPr/>
        </p:nvSpPr>
        <p:spPr>
          <a:xfrm>
            <a:off x="7830766" y="2177297"/>
            <a:ext cx="3131370" cy="369332"/>
          </a:xfrm>
          <a:prstGeom prst="rect">
            <a:avLst/>
          </a:prstGeom>
          <a:noFill/>
        </p:spPr>
        <p:txBody>
          <a:bodyPr wrap="none" rtlCol="0">
            <a:spAutoFit/>
          </a:bodyPr>
          <a:lstStyle/>
          <a:p>
            <a:r>
              <a:rPr lang="en-US" i="1" dirty="0"/>
              <a:t>Book uses Java: we will use C++</a:t>
            </a:r>
          </a:p>
        </p:txBody>
      </p:sp>
    </p:spTree>
    <p:extLst>
      <p:ext uri="{BB962C8B-B14F-4D97-AF65-F5344CB8AC3E}">
        <p14:creationId xmlns:p14="http://schemas.microsoft.com/office/powerpoint/2010/main" val="40407924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Module 1: Introduction, Background and ILP</a:t>
            </a:r>
            <a:r>
              <a:rPr lang="en-US" dirty="0"/>
              <a:t> This module will provide an architectural refresher and discuss how modern hardware exploits parallelism within a thread (ILP). We will also introduce threading in C++.</a:t>
            </a:r>
          </a:p>
        </p:txBody>
      </p:sp>
    </p:spTree>
    <p:extLst>
      <p:ext uri="{BB962C8B-B14F-4D97-AF65-F5344CB8AC3E}">
        <p14:creationId xmlns:p14="http://schemas.microsoft.com/office/powerpoint/2010/main" val="546780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C5DAF-F6BD-BB46-99C9-E79923989375}"/>
              </a:ext>
            </a:extLst>
          </p:cNvPr>
          <p:cNvSpPr>
            <a:spLocks noGrp="1"/>
          </p:cNvSpPr>
          <p:nvPr>
            <p:ph type="title"/>
          </p:nvPr>
        </p:nvSpPr>
        <p:spPr>
          <a:xfrm>
            <a:off x="838199" y="164082"/>
            <a:ext cx="10515600" cy="1325563"/>
          </a:xfrm>
        </p:spPr>
        <p:txBody>
          <a:bodyPr/>
          <a:lstStyle/>
          <a:p>
            <a:r>
              <a:rPr lang="en-US" dirty="0"/>
              <a:t>Research Interests</a:t>
            </a:r>
          </a:p>
        </p:txBody>
      </p:sp>
      <p:pic>
        <p:nvPicPr>
          <p:cNvPr id="2050" name="Picture 2" descr="Delicate Arch - Arches | Utah.com">
            <a:extLst>
              <a:ext uri="{FF2B5EF4-FFF2-40B4-BE49-F238E27FC236}">
                <a16:creationId xmlns:a16="http://schemas.microsoft.com/office/drawing/2014/main" id="{C40C0B5E-9E02-3247-9E21-6BF3928382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590" y="2023156"/>
            <a:ext cx="2490573" cy="163443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2" name="Picture 4" descr="President Eisgruber's message to University community about 2020-21  academic year">
            <a:extLst>
              <a:ext uri="{FF2B5EF4-FFF2-40B4-BE49-F238E27FC236}">
                <a16:creationId xmlns:a16="http://schemas.microsoft.com/office/drawing/2014/main" id="{ADE80972-136B-3F41-91F2-35CCAE916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4838" y="2021482"/>
            <a:ext cx="2587583" cy="172505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4" name="Picture 6" descr="Tower Bridge - Wikipedia">
            <a:extLst>
              <a:ext uri="{FF2B5EF4-FFF2-40B4-BE49-F238E27FC236}">
                <a16:creationId xmlns:a16="http://schemas.microsoft.com/office/drawing/2014/main" id="{9EFE479B-BC1D-6640-8F58-A148A03202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2619" y="2023156"/>
            <a:ext cx="3446763" cy="172338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6" name="Picture 8" descr="CUDA by Example: An Introduction to General-Purpose GPU Programming:  Sanders, Jason, Kandrot, Edward: 0076092047179: Amazon.com: Books">
            <a:extLst>
              <a:ext uri="{FF2B5EF4-FFF2-40B4-BE49-F238E27FC236}">
                <a16:creationId xmlns:a16="http://schemas.microsoft.com/office/drawing/2014/main" id="{764DBF42-EC2A-7344-83D4-238D84B9EF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5109" y="4568655"/>
            <a:ext cx="1436761" cy="177937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tink Bugs are invading Ohio homes and looking to settle in for a long  winter's nap">
            <a:extLst>
              <a:ext uri="{FF2B5EF4-FFF2-40B4-BE49-F238E27FC236}">
                <a16:creationId xmlns:a16="http://schemas.microsoft.com/office/drawing/2014/main" id="{EE9CD141-8D28-A14B-ABD4-D28C34E25BB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46832" y="4422559"/>
            <a:ext cx="2150076" cy="107503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Stink Bugs are invading Ohio homes and looking to settle in for a long  winter's nap">
            <a:extLst>
              <a:ext uri="{FF2B5EF4-FFF2-40B4-BE49-F238E27FC236}">
                <a16:creationId xmlns:a16="http://schemas.microsoft.com/office/drawing/2014/main" id="{2BAF2DD4-6476-7942-81A8-7EFCD1C3CB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592" y="5458341"/>
            <a:ext cx="2150076" cy="10750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755115E-C41C-234E-B3FF-D7A348EA2734}"/>
              </a:ext>
            </a:extLst>
          </p:cNvPr>
          <p:cNvPicPr>
            <a:picLocks noChangeAspect="1"/>
          </p:cNvPicPr>
          <p:nvPr/>
        </p:nvPicPr>
        <p:blipFill>
          <a:blip r:embed="rId7"/>
          <a:stretch>
            <a:fillRect/>
          </a:stretch>
        </p:blipFill>
        <p:spPr>
          <a:xfrm>
            <a:off x="9146088" y="4552928"/>
            <a:ext cx="2587583" cy="1964182"/>
          </a:xfrm>
          <a:prstGeom prst="rect">
            <a:avLst/>
          </a:prstGeom>
        </p:spPr>
      </p:pic>
      <p:pic>
        <p:nvPicPr>
          <p:cNvPr id="2060" name="Picture 12">
            <a:extLst>
              <a:ext uri="{FF2B5EF4-FFF2-40B4-BE49-F238E27FC236}">
                <a16:creationId xmlns:a16="http://schemas.microsoft.com/office/drawing/2014/main" id="{192432C2-82A4-2D4D-B020-2FA791726EF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55738" y="4391643"/>
            <a:ext cx="814800" cy="8148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How To Overcome the 5 Most Common Barriers To Recognition | Authentic  Recognition">
            <a:extLst>
              <a:ext uri="{FF2B5EF4-FFF2-40B4-BE49-F238E27FC236}">
                <a16:creationId xmlns:a16="http://schemas.microsoft.com/office/drawing/2014/main" id="{3919AD17-13A9-9147-BA5B-8E63B0F0201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413333" y="4420371"/>
            <a:ext cx="1655808" cy="931840"/>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AnandTech Year in Review 2018: GPUs">
            <a:extLst>
              <a:ext uri="{FF2B5EF4-FFF2-40B4-BE49-F238E27FC236}">
                <a16:creationId xmlns:a16="http://schemas.microsoft.com/office/drawing/2014/main" id="{FDAB3AF2-0889-D043-A608-0954158A8E1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11651" y="5683668"/>
            <a:ext cx="1367412" cy="814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E0E7A6D-773F-5C46-B8E2-BB83CDA24BDB}"/>
              </a:ext>
            </a:extLst>
          </p:cNvPr>
          <p:cNvSpPr txBox="1"/>
          <p:nvPr/>
        </p:nvSpPr>
        <p:spPr>
          <a:xfrm>
            <a:off x="1174947" y="1524967"/>
            <a:ext cx="1057084" cy="369332"/>
          </a:xfrm>
          <a:prstGeom prst="rect">
            <a:avLst/>
          </a:prstGeom>
          <a:noFill/>
        </p:spPr>
        <p:txBody>
          <a:bodyPr wrap="none" rtlCol="0">
            <a:spAutoFit/>
          </a:bodyPr>
          <a:lstStyle/>
          <a:p>
            <a:r>
              <a:rPr lang="en-US" dirty="0"/>
              <a:t>MS: Utah</a:t>
            </a:r>
          </a:p>
        </p:txBody>
      </p:sp>
      <p:sp>
        <p:nvSpPr>
          <p:cNvPr id="15" name="TextBox 14">
            <a:extLst>
              <a:ext uri="{FF2B5EF4-FFF2-40B4-BE49-F238E27FC236}">
                <a16:creationId xmlns:a16="http://schemas.microsoft.com/office/drawing/2014/main" id="{8507C5E1-CDE1-0E40-8647-37B52F8F9DF8}"/>
              </a:ext>
            </a:extLst>
          </p:cNvPr>
          <p:cNvSpPr txBox="1"/>
          <p:nvPr/>
        </p:nvSpPr>
        <p:spPr>
          <a:xfrm>
            <a:off x="5493589" y="1540041"/>
            <a:ext cx="1390124" cy="369332"/>
          </a:xfrm>
          <a:prstGeom prst="rect">
            <a:avLst/>
          </a:prstGeom>
          <a:noFill/>
        </p:spPr>
        <p:txBody>
          <a:bodyPr wrap="none" rtlCol="0">
            <a:spAutoFit/>
          </a:bodyPr>
          <a:lstStyle/>
          <a:p>
            <a:r>
              <a:rPr lang="en-US" dirty="0"/>
              <a:t>PhD: London</a:t>
            </a:r>
          </a:p>
        </p:txBody>
      </p:sp>
      <p:sp>
        <p:nvSpPr>
          <p:cNvPr id="16" name="TextBox 15">
            <a:extLst>
              <a:ext uri="{FF2B5EF4-FFF2-40B4-BE49-F238E27FC236}">
                <a16:creationId xmlns:a16="http://schemas.microsoft.com/office/drawing/2014/main" id="{01592631-85AF-2040-A275-5E34AA4A27DB}"/>
              </a:ext>
            </a:extLst>
          </p:cNvPr>
          <p:cNvSpPr txBox="1"/>
          <p:nvPr/>
        </p:nvSpPr>
        <p:spPr>
          <a:xfrm>
            <a:off x="9430339" y="1528682"/>
            <a:ext cx="2019079" cy="369332"/>
          </a:xfrm>
          <a:prstGeom prst="rect">
            <a:avLst/>
          </a:prstGeom>
          <a:noFill/>
        </p:spPr>
        <p:txBody>
          <a:bodyPr wrap="none" rtlCol="0">
            <a:spAutoFit/>
          </a:bodyPr>
          <a:lstStyle/>
          <a:p>
            <a:r>
              <a:rPr lang="en-US" dirty="0"/>
              <a:t>Post Doc: Princeton</a:t>
            </a:r>
          </a:p>
        </p:txBody>
      </p:sp>
      <p:sp>
        <p:nvSpPr>
          <p:cNvPr id="6" name="TextBox 5">
            <a:extLst>
              <a:ext uri="{FF2B5EF4-FFF2-40B4-BE49-F238E27FC236}">
                <a16:creationId xmlns:a16="http://schemas.microsoft.com/office/drawing/2014/main" id="{FA1B7D92-B1C3-D346-8BB8-053AA43C22E2}"/>
              </a:ext>
            </a:extLst>
          </p:cNvPr>
          <p:cNvSpPr txBox="1"/>
          <p:nvPr/>
        </p:nvSpPr>
        <p:spPr>
          <a:xfrm>
            <a:off x="4562627" y="4089609"/>
            <a:ext cx="649024" cy="369332"/>
          </a:xfrm>
          <a:prstGeom prst="rect">
            <a:avLst/>
          </a:prstGeom>
          <a:noFill/>
        </p:spPr>
        <p:txBody>
          <a:bodyPr wrap="none" rtlCol="0">
            <a:spAutoFit/>
          </a:bodyPr>
          <a:lstStyle/>
          <a:p>
            <a:r>
              <a:rPr lang="en-US" dirty="0"/>
              <a:t>locks</a:t>
            </a:r>
          </a:p>
        </p:txBody>
      </p:sp>
      <p:sp>
        <p:nvSpPr>
          <p:cNvPr id="18" name="TextBox 17">
            <a:extLst>
              <a:ext uri="{FF2B5EF4-FFF2-40B4-BE49-F238E27FC236}">
                <a16:creationId xmlns:a16="http://schemas.microsoft.com/office/drawing/2014/main" id="{C9C00B02-04BD-F840-ABBC-BDCED7AD9042}"/>
              </a:ext>
            </a:extLst>
          </p:cNvPr>
          <p:cNvSpPr txBox="1"/>
          <p:nvPr/>
        </p:nvSpPr>
        <p:spPr>
          <a:xfrm>
            <a:off x="6830911" y="4089891"/>
            <a:ext cx="911660" cy="369332"/>
          </a:xfrm>
          <a:prstGeom prst="rect">
            <a:avLst/>
          </a:prstGeom>
          <a:noFill/>
        </p:spPr>
        <p:txBody>
          <a:bodyPr wrap="none" rtlCol="0">
            <a:spAutoFit/>
          </a:bodyPr>
          <a:lstStyle/>
          <a:p>
            <a:r>
              <a:rPr lang="en-US" dirty="0"/>
              <a:t>barriers</a:t>
            </a:r>
          </a:p>
        </p:txBody>
      </p:sp>
      <p:sp>
        <p:nvSpPr>
          <p:cNvPr id="7" name="TextBox 6">
            <a:extLst>
              <a:ext uri="{FF2B5EF4-FFF2-40B4-BE49-F238E27FC236}">
                <a16:creationId xmlns:a16="http://schemas.microsoft.com/office/drawing/2014/main" id="{90B6DE6B-5B5E-8F4F-B70A-9E73F207EB61}"/>
              </a:ext>
            </a:extLst>
          </p:cNvPr>
          <p:cNvSpPr txBox="1"/>
          <p:nvPr/>
        </p:nvSpPr>
        <p:spPr>
          <a:xfrm>
            <a:off x="5760329" y="5178446"/>
            <a:ext cx="428322" cy="369332"/>
          </a:xfrm>
          <a:prstGeom prst="rect">
            <a:avLst/>
          </a:prstGeom>
          <a:noFill/>
        </p:spPr>
        <p:txBody>
          <a:bodyPr wrap="none" rtlCol="0">
            <a:spAutoFit/>
          </a:bodyPr>
          <a:lstStyle/>
          <a:p>
            <a:r>
              <a:rPr lang="en-US" dirty="0"/>
              <a:t>on</a:t>
            </a:r>
          </a:p>
        </p:txBody>
      </p:sp>
      <p:sp>
        <p:nvSpPr>
          <p:cNvPr id="20" name="TextBox 19">
            <a:extLst>
              <a:ext uri="{FF2B5EF4-FFF2-40B4-BE49-F238E27FC236}">
                <a16:creationId xmlns:a16="http://schemas.microsoft.com/office/drawing/2014/main" id="{72DA7783-7A1A-F84E-BF55-35EE9F1E29B1}"/>
              </a:ext>
            </a:extLst>
          </p:cNvPr>
          <p:cNvSpPr txBox="1"/>
          <p:nvPr/>
        </p:nvSpPr>
        <p:spPr>
          <a:xfrm>
            <a:off x="9064838" y="4064125"/>
            <a:ext cx="2612831" cy="369332"/>
          </a:xfrm>
          <a:prstGeom prst="rect">
            <a:avLst/>
          </a:prstGeom>
          <a:noFill/>
        </p:spPr>
        <p:txBody>
          <a:bodyPr wrap="none" rtlCol="0">
            <a:spAutoFit/>
          </a:bodyPr>
          <a:lstStyle/>
          <a:p>
            <a:r>
              <a:rPr lang="en-US" dirty="0"/>
              <a:t>new parallel architectures</a:t>
            </a:r>
          </a:p>
        </p:txBody>
      </p:sp>
      <p:sp>
        <p:nvSpPr>
          <p:cNvPr id="21" name="TextBox 20">
            <a:extLst>
              <a:ext uri="{FF2B5EF4-FFF2-40B4-BE49-F238E27FC236}">
                <a16:creationId xmlns:a16="http://schemas.microsoft.com/office/drawing/2014/main" id="{4A5F788A-24D6-144A-8D1A-EEE2382BACCE}"/>
              </a:ext>
            </a:extLst>
          </p:cNvPr>
          <p:cNvSpPr txBox="1"/>
          <p:nvPr/>
        </p:nvSpPr>
        <p:spPr>
          <a:xfrm>
            <a:off x="749418" y="3941609"/>
            <a:ext cx="2264915" cy="369332"/>
          </a:xfrm>
          <a:prstGeom prst="rect">
            <a:avLst/>
          </a:prstGeom>
          <a:noFill/>
        </p:spPr>
        <p:txBody>
          <a:bodyPr wrap="none" rtlCol="0">
            <a:spAutoFit/>
          </a:bodyPr>
          <a:lstStyle/>
          <a:p>
            <a:r>
              <a:rPr lang="en-US" dirty="0"/>
              <a:t>Bugs in GPU programs</a:t>
            </a:r>
          </a:p>
        </p:txBody>
      </p:sp>
      <p:sp>
        <p:nvSpPr>
          <p:cNvPr id="3" name="Rectangle 2">
            <a:extLst>
              <a:ext uri="{FF2B5EF4-FFF2-40B4-BE49-F238E27FC236}">
                <a16:creationId xmlns:a16="http://schemas.microsoft.com/office/drawing/2014/main" id="{8192FE2A-A0A9-4E47-871D-F4879255443C}"/>
              </a:ext>
            </a:extLst>
          </p:cNvPr>
          <p:cNvSpPr/>
          <p:nvPr/>
        </p:nvSpPr>
        <p:spPr>
          <a:xfrm>
            <a:off x="10413949" y="40614"/>
            <a:ext cx="1778051" cy="646331"/>
          </a:xfrm>
          <a:prstGeom prst="rect">
            <a:avLst/>
          </a:prstGeom>
        </p:spPr>
        <p:txBody>
          <a:bodyPr wrap="none">
            <a:spAutoFit/>
          </a:bodyPr>
          <a:lstStyle/>
          <a:p>
            <a:r>
              <a:rPr lang="en-US" sz="1200" dirty="0"/>
              <a:t>https://</a:t>
            </a:r>
            <a:r>
              <a:rPr lang="en-US" sz="1200" dirty="0" err="1"/>
              <a:t>traveleering.com</a:t>
            </a:r>
            <a:r>
              <a:rPr lang="en-US" sz="1200" dirty="0"/>
              <a:t>/</a:t>
            </a:r>
            <a:br>
              <a:rPr lang="en-US" sz="1200" dirty="0"/>
            </a:br>
            <a:r>
              <a:rPr lang="en-US" sz="1200" dirty="0"/>
              <a:t>https://</a:t>
            </a:r>
            <a:r>
              <a:rPr lang="en-US" sz="1200" dirty="0" err="1"/>
              <a:t>wikipedia.com</a:t>
            </a:r>
            <a:br>
              <a:rPr lang="en-US" sz="1200" dirty="0"/>
            </a:br>
            <a:r>
              <a:rPr lang="en-US" sz="1200" dirty="0"/>
              <a:t>https://</a:t>
            </a:r>
            <a:r>
              <a:rPr lang="en-US" sz="1200" dirty="0" err="1"/>
              <a:t>Princeton.edu</a:t>
            </a:r>
            <a:endParaRPr lang="en-US" sz="1200" dirty="0"/>
          </a:p>
        </p:txBody>
      </p:sp>
    </p:spTree>
    <p:extLst>
      <p:ext uri="{BB962C8B-B14F-4D97-AF65-F5344CB8AC3E}">
        <p14:creationId xmlns:p14="http://schemas.microsoft.com/office/powerpoint/2010/main" val="199207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5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5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5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6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0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5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8" grpId="0"/>
      <p:bldP spid="7" grpId="0"/>
      <p:bldP spid="20" grpId="0"/>
      <p:bldP spid="2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Module 2: Mutual Exclusion</a:t>
            </a:r>
            <a:r>
              <a:rPr lang="en-US" dirty="0"/>
              <a:t> This module will discuss the fundamental problem of mutual exclusion. We will discuss the theory behind mutual exclusion, how it is implemented in practice, and specialized mutual exclusion objects.</a:t>
            </a:r>
          </a:p>
        </p:txBody>
      </p:sp>
    </p:spTree>
    <p:extLst>
      <p:ext uri="{BB962C8B-B14F-4D97-AF65-F5344CB8AC3E}">
        <p14:creationId xmlns:p14="http://schemas.microsoft.com/office/powerpoint/2010/main" val="36176221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Module 3: Concurrent Data Structures</a:t>
            </a:r>
            <a:r>
              <a:rPr lang="en-US" dirty="0"/>
              <a:t>  This module will discuss concurrent objects and how to reason about them. We will discuss several implementations and discuss how it can be used in load balancing and software pipelining.</a:t>
            </a:r>
          </a:p>
        </p:txBody>
      </p:sp>
    </p:spTree>
    <p:extLst>
      <p:ext uri="{BB962C8B-B14F-4D97-AF65-F5344CB8AC3E}">
        <p14:creationId xmlns:p14="http://schemas.microsoft.com/office/powerpoint/2010/main" val="2692955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Module 4: Reasoning about Concurrency</a:t>
            </a:r>
            <a:r>
              <a:rPr lang="en-US" dirty="0"/>
              <a:t> This module will discuss how to reason about concurrent programs, including memory consistency and fairness.</a:t>
            </a:r>
          </a:p>
        </p:txBody>
      </p:sp>
    </p:spTree>
    <p:extLst>
      <p:ext uri="{BB962C8B-B14F-4D97-AF65-F5344CB8AC3E}">
        <p14:creationId xmlns:p14="http://schemas.microsoft.com/office/powerpoint/2010/main" val="6173318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Module 5: Heterogenous Parallelism (GPGPU)</a:t>
            </a:r>
            <a:r>
              <a:rPr lang="en-US" dirty="0"/>
              <a:t> This module will discuss heterogenous programming, with a focus on GPGPU programming. We will discuss the SIMT programming model, hierarchical execution, and different architectural considerations when optimizing programs.</a:t>
            </a:r>
          </a:p>
          <a:p>
            <a:endParaRPr lang="en-US" dirty="0"/>
          </a:p>
          <a:p>
            <a:r>
              <a:rPr lang="en-US" i="1" dirty="0"/>
              <a:t>I’m very excited for this module! We want to use a new platform (</a:t>
            </a:r>
            <a:r>
              <a:rPr lang="en-US" i="1" dirty="0" err="1"/>
              <a:t>WebGPU</a:t>
            </a:r>
            <a:r>
              <a:rPr lang="en-US" i="1" dirty="0"/>
              <a:t>) to allow everyone to program the GPUs on their own machines!</a:t>
            </a:r>
          </a:p>
        </p:txBody>
      </p:sp>
    </p:spTree>
    <p:extLst>
      <p:ext uri="{BB962C8B-B14F-4D97-AF65-F5344CB8AC3E}">
        <p14:creationId xmlns:p14="http://schemas.microsoft.com/office/powerpoint/2010/main" val="8955921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3D7D5-3560-6741-8AF5-D7AC19B7C5E6}"/>
              </a:ext>
            </a:extLst>
          </p:cNvPr>
          <p:cNvSpPr>
            <a:spLocks noGrp="1"/>
          </p:cNvSpPr>
          <p:nvPr>
            <p:ph type="title"/>
          </p:nvPr>
        </p:nvSpPr>
        <p:spPr/>
        <p:txBody>
          <a:bodyPr/>
          <a:lstStyle/>
          <a:p>
            <a:r>
              <a:rPr lang="en-US" dirty="0"/>
              <a:t>Class Content</a:t>
            </a:r>
          </a:p>
        </p:txBody>
      </p:sp>
      <p:sp>
        <p:nvSpPr>
          <p:cNvPr id="3" name="Content Placeholder 2">
            <a:extLst>
              <a:ext uri="{FF2B5EF4-FFF2-40B4-BE49-F238E27FC236}">
                <a16:creationId xmlns:a16="http://schemas.microsoft.com/office/drawing/2014/main" id="{E18F4C25-EB25-0042-A9F0-3AF71D868FE3}"/>
              </a:ext>
            </a:extLst>
          </p:cNvPr>
          <p:cNvSpPr>
            <a:spLocks noGrp="1"/>
          </p:cNvSpPr>
          <p:nvPr>
            <p:ph idx="1"/>
          </p:nvPr>
        </p:nvSpPr>
        <p:spPr/>
        <p:txBody>
          <a:bodyPr/>
          <a:lstStyle/>
          <a:p>
            <a:r>
              <a:rPr lang="en-US" b="1" dirty="0"/>
              <a:t>Schedule:</a:t>
            </a:r>
          </a:p>
          <a:p>
            <a:pPr marL="0" indent="0">
              <a:buNone/>
            </a:pPr>
            <a:r>
              <a:rPr lang="en-US" u="sng" dirty="0">
                <a:solidFill>
                  <a:schemeClr val="accent5"/>
                </a:solidFill>
              </a:rPr>
              <a:t>https://</a:t>
            </a:r>
            <a:r>
              <a:rPr lang="en-US" u="sng" dirty="0" err="1">
                <a:solidFill>
                  <a:schemeClr val="accent5"/>
                </a:solidFill>
              </a:rPr>
              <a:t>sorensenucsc.github.io</a:t>
            </a:r>
            <a:r>
              <a:rPr lang="en-US" u="sng" dirty="0">
                <a:solidFill>
                  <a:schemeClr val="accent5"/>
                </a:solidFill>
              </a:rPr>
              <a:t>/CSE113-wi2023/</a:t>
            </a:r>
            <a:r>
              <a:rPr lang="en-US" u="sng" dirty="0" err="1">
                <a:solidFill>
                  <a:schemeClr val="accent5"/>
                </a:solidFill>
              </a:rPr>
              <a:t>schedule.html</a:t>
            </a:r>
            <a:endParaRPr lang="en-US" u="sng" dirty="0">
              <a:solidFill>
                <a:schemeClr val="accent5"/>
              </a:solidFill>
            </a:endParaRPr>
          </a:p>
          <a:p>
            <a:pPr marL="0" indent="0">
              <a:buNone/>
            </a:pPr>
            <a:endParaRPr lang="en-US" dirty="0"/>
          </a:p>
          <a:p>
            <a:pPr marL="0" indent="0">
              <a:buNone/>
            </a:pPr>
            <a:r>
              <a:rPr lang="en-US" dirty="0"/>
              <a:t>Readings are highly recommended will be a useful reference for test studying and </a:t>
            </a:r>
            <a:r>
              <a:rPr lang="en-US" dirty="0" err="1"/>
              <a:t>homeworks</a:t>
            </a:r>
            <a:endParaRPr lang="en-US" dirty="0"/>
          </a:p>
          <a:p>
            <a:pPr marL="0" indent="0">
              <a:buNone/>
            </a:pPr>
            <a:endParaRPr lang="en-US" dirty="0"/>
          </a:p>
          <a:p>
            <a:pPr marL="0" indent="0">
              <a:buNone/>
            </a:pPr>
            <a:r>
              <a:rPr lang="en-US" dirty="0"/>
              <a:t>Slides will be uploaded before lecture</a:t>
            </a:r>
          </a:p>
        </p:txBody>
      </p:sp>
    </p:spTree>
    <p:extLst>
      <p:ext uri="{BB962C8B-B14F-4D97-AF65-F5344CB8AC3E}">
        <p14:creationId xmlns:p14="http://schemas.microsoft.com/office/powerpoint/2010/main" val="19476663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C10CD-91CE-124D-BAAB-1E272F38708F}"/>
              </a:ext>
            </a:extLst>
          </p:cNvPr>
          <p:cNvSpPr>
            <a:spLocks noGrp="1"/>
          </p:cNvSpPr>
          <p:nvPr>
            <p:ph type="title"/>
          </p:nvPr>
        </p:nvSpPr>
        <p:spPr/>
        <p:txBody>
          <a:bodyPr/>
          <a:lstStyle/>
          <a:p>
            <a:r>
              <a:rPr lang="en-US" dirty="0"/>
              <a:t>Accessibility</a:t>
            </a:r>
          </a:p>
        </p:txBody>
      </p:sp>
      <p:sp>
        <p:nvSpPr>
          <p:cNvPr id="3" name="Content Placeholder 2">
            <a:extLst>
              <a:ext uri="{FF2B5EF4-FFF2-40B4-BE49-F238E27FC236}">
                <a16:creationId xmlns:a16="http://schemas.microsoft.com/office/drawing/2014/main" id="{266B9CAB-82B1-4848-9C53-76E93CA02152}"/>
              </a:ext>
            </a:extLst>
          </p:cNvPr>
          <p:cNvSpPr>
            <a:spLocks noGrp="1"/>
          </p:cNvSpPr>
          <p:nvPr>
            <p:ph idx="1"/>
          </p:nvPr>
        </p:nvSpPr>
        <p:spPr/>
        <p:txBody>
          <a:bodyPr/>
          <a:lstStyle/>
          <a:p>
            <a:pPr marL="0" indent="0">
              <a:buNone/>
            </a:pPr>
            <a:r>
              <a:rPr lang="en-US" dirty="0"/>
              <a:t>UC Santa Cruz is committed to creating an academic environment that supports its diverse student body. If you are a student with a disability who requires accommodations to achieve equal access in this course, please submit your Accommodation Authorization Letter from the Disability Resource Center (DRC) to me by email, preferably within the first two weeks of the quarter. I would also like us to discuss ways we can ensure your full participation in the course. I encourage all students who may benefit from learning more about DRC services to contact DRC by phone at 831-459-2089 or by email at </a:t>
            </a:r>
            <a:r>
              <a:rPr lang="en-US" dirty="0" err="1"/>
              <a:t>drc@ucsc.edu</a:t>
            </a:r>
            <a:r>
              <a:rPr lang="en-US" dirty="0"/>
              <a:t>.</a:t>
            </a:r>
          </a:p>
        </p:txBody>
      </p:sp>
    </p:spTree>
    <p:extLst>
      <p:ext uri="{BB962C8B-B14F-4D97-AF65-F5344CB8AC3E}">
        <p14:creationId xmlns:p14="http://schemas.microsoft.com/office/powerpoint/2010/main" val="11764440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F9A7-6FBC-D247-8CA4-B9FC5449A150}"/>
              </a:ext>
            </a:extLst>
          </p:cNvPr>
          <p:cNvSpPr>
            <a:spLocks noGrp="1"/>
          </p:cNvSpPr>
          <p:nvPr>
            <p:ph type="title"/>
          </p:nvPr>
        </p:nvSpPr>
        <p:spPr/>
        <p:txBody>
          <a:bodyPr/>
          <a:lstStyle/>
          <a:p>
            <a:r>
              <a:rPr lang="en-US" dirty="0"/>
              <a:t>Assignments and Tests</a:t>
            </a:r>
          </a:p>
        </p:txBody>
      </p:sp>
    </p:spTree>
    <p:extLst>
      <p:ext uri="{BB962C8B-B14F-4D97-AF65-F5344CB8AC3E}">
        <p14:creationId xmlns:p14="http://schemas.microsoft.com/office/powerpoint/2010/main" val="578694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F9A7-6FBC-D247-8CA4-B9FC5449A150}"/>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71119DFC-9BC7-2040-8CBE-4629162B0512}"/>
              </a:ext>
            </a:extLst>
          </p:cNvPr>
          <p:cNvSpPr>
            <a:spLocks noGrp="1"/>
          </p:cNvSpPr>
          <p:nvPr>
            <p:ph idx="1"/>
          </p:nvPr>
        </p:nvSpPr>
        <p:spPr>
          <a:xfrm>
            <a:off x="838200" y="1825625"/>
            <a:ext cx="10515600" cy="4667250"/>
          </a:xfrm>
        </p:spPr>
        <p:txBody>
          <a:bodyPr/>
          <a:lstStyle/>
          <a:p>
            <a:r>
              <a:rPr lang="en-US" b="1" dirty="0"/>
              <a:t>Assignments</a:t>
            </a:r>
            <a:r>
              <a:rPr lang="en-US" dirty="0"/>
              <a:t>:</a:t>
            </a:r>
          </a:p>
          <a:p>
            <a:pPr lvl="1"/>
            <a:r>
              <a:rPr lang="en-US" dirty="0"/>
              <a:t>1 assignment per module</a:t>
            </a:r>
          </a:p>
          <a:p>
            <a:pPr lvl="1"/>
            <a:r>
              <a:rPr lang="en-US" dirty="0"/>
              <a:t>halfway through the module</a:t>
            </a:r>
          </a:p>
          <a:p>
            <a:pPr lvl="1"/>
            <a:r>
              <a:rPr lang="en-US" dirty="0"/>
              <a:t>due in 10 days</a:t>
            </a:r>
          </a:p>
          <a:p>
            <a:pPr lvl="1"/>
            <a:r>
              <a:rPr lang="en-US" dirty="0"/>
              <a:t>Each homework is worth 10% of your grade (total of 50%)</a:t>
            </a:r>
          </a:p>
          <a:p>
            <a:pPr lvl="1"/>
            <a:endParaRPr lang="en-US" dirty="0"/>
          </a:p>
          <a:p>
            <a:pPr marL="0" indent="0">
              <a:buNone/>
            </a:pPr>
            <a:r>
              <a:rPr lang="en-US" dirty="0"/>
              <a:t>Do not expect replies off-hours (after 5 pm, weekends, holidays)</a:t>
            </a:r>
            <a:br>
              <a:rPr lang="en-US" dirty="0"/>
            </a:br>
            <a:endParaRPr lang="en-US" dirty="0"/>
          </a:p>
          <a:p>
            <a:r>
              <a:rPr lang="en-US" dirty="0"/>
              <a:t>We will try to make </a:t>
            </a:r>
            <a:r>
              <a:rPr lang="en-US" dirty="0" err="1"/>
              <a:t>homeworks</a:t>
            </a:r>
            <a:r>
              <a:rPr lang="en-US" dirty="0"/>
              <a:t> due at midnight. If we receive too many questions off hours, we will move earlier (e.g., 8 PM)</a:t>
            </a:r>
          </a:p>
          <a:p>
            <a:pPr lvl="1"/>
            <a:endParaRPr lang="en-US" dirty="0"/>
          </a:p>
        </p:txBody>
      </p:sp>
    </p:spTree>
    <p:extLst>
      <p:ext uri="{BB962C8B-B14F-4D97-AF65-F5344CB8AC3E}">
        <p14:creationId xmlns:p14="http://schemas.microsoft.com/office/powerpoint/2010/main" val="35447755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F9A7-6FBC-D247-8CA4-B9FC5449A150}"/>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71119DFC-9BC7-2040-8CBE-4629162B0512}"/>
              </a:ext>
            </a:extLst>
          </p:cNvPr>
          <p:cNvSpPr>
            <a:spLocks noGrp="1"/>
          </p:cNvSpPr>
          <p:nvPr>
            <p:ph idx="1"/>
          </p:nvPr>
        </p:nvSpPr>
        <p:spPr>
          <a:xfrm>
            <a:off x="345057" y="1825625"/>
            <a:ext cx="11257471" cy="4667250"/>
          </a:xfrm>
        </p:spPr>
        <p:txBody>
          <a:bodyPr>
            <a:normAutofit/>
          </a:bodyPr>
          <a:lstStyle/>
          <a:p>
            <a:r>
              <a:rPr lang="en-US" b="1" dirty="0"/>
              <a:t>Format</a:t>
            </a:r>
            <a:r>
              <a:rPr lang="en-US" dirty="0"/>
              <a:t>:</a:t>
            </a:r>
          </a:p>
          <a:p>
            <a:pPr lvl="1"/>
            <a:r>
              <a:rPr lang="en-US" dirty="0"/>
              <a:t>Coding assignments in C/++ and Python (and some </a:t>
            </a:r>
            <a:r>
              <a:rPr lang="en-US" dirty="0" err="1"/>
              <a:t>Javascript</a:t>
            </a:r>
            <a:r>
              <a:rPr lang="en-US" dirty="0"/>
              <a:t> for module 5)</a:t>
            </a:r>
          </a:p>
          <a:p>
            <a:pPr lvl="1"/>
            <a:r>
              <a:rPr lang="en-US" dirty="0"/>
              <a:t>We will provide a docker image that you should be able to run locally.</a:t>
            </a:r>
          </a:p>
          <a:p>
            <a:pPr lvl="1"/>
            <a:endParaRPr lang="en-US" dirty="0"/>
          </a:p>
          <a:p>
            <a:r>
              <a:rPr lang="en-US" i="1" dirty="0"/>
              <a:t>It is recommended that you have access to a machine with at least 4 cores!</a:t>
            </a:r>
          </a:p>
          <a:p>
            <a:pPr lvl="1"/>
            <a:r>
              <a:rPr lang="en-US" dirty="0"/>
              <a:t>If you do not, then our new format should be sufficient for you.</a:t>
            </a:r>
          </a:p>
        </p:txBody>
      </p:sp>
    </p:spTree>
    <p:extLst>
      <p:ext uri="{BB962C8B-B14F-4D97-AF65-F5344CB8AC3E}">
        <p14:creationId xmlns:p14="http://schemas.microsoft.com/office/powerpoint/2010/main" val="35938468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F9A7-6FBC-D247-8CA4-B9FC5449A150}"/>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71119DFC-9BC7-2040-8CBE-4629162B0512}"/>
              </a:ext>
            </a:extLst>
          </p:cNvPr>
          <p:cNvSpPr>
            <a:spLocks noGrp="1"/>
          </p:cNvSpPr>
          <p:nvPr>
            <p:ph idx="1"/>
          </p:nvPr>
        </p:nvSpPr>
        <p:spPr>
          <a:xfrm>
            <a:off x="345057" y="1825625"/>
            <a:ext cx="11257471" cy="4667250"/>
          </a:xfrm>
        </p:spPr>
        <p:txBody>
          <a:bodyPr>
            <a:normAutofit fontScale="85000" lnSpcReduction="20000"/>
          </a:bodyPr>
          <a:lstStyle/>
          <a:p>
            <a:pPr marL="0" indent="0">
              <a:buNone/>
            </a:pPr>
            <a:r>
              <a:rPr lang="en-US" b="0" i="0" dirty="0">
                <a:solidFill>
                  <a:srgbClr val="000000"/>
                </a:solidFill>
                <a:effectLst/>
                <a:latin typeface="-apple-system"/>
              </a:rPr>
              <a:t>Homework framework redesign planned (led by TAs).</a:t>
            </a:r>
          </a:p>
          <a:p>
            <a:pPr marL="0" indent="0">
              <a:buNone/>
            </a:pPr>
            <a:endParaRPr lang="en-US" dirty="0">
              <a:solidFill>
                <a:srgbClr val="000000"/>
              </a:solidFill>
              <a:latin typeface="-apple-system"/>
            </a:endParaRPr>
          </a:p>
          <a:p>
            <a:pPr marL="0" indent="0">
              <a:buNone/>
            </a:pPr>
            <a:r>
              <a:rPr lang="en-US" dirty="0">
                <a:solidFill>
                  <a:srgbClr val="000000"/>
                </a:solidFill>
                <a:latin typeface="-apple-system"/>
              </a:rPr>
              <a:t>We aim to use </a:t>
            </a:r>
            <a:r>
              <a:rPr lang="en-US" dirty="0" err="1">
                <a:solidFill>
                  <a:srgbClr val="000000"/>
                </a:solidFill>
                <a:latin typeface="-apple-system"/>
              </a:rPr>
              <a:t>github</a:t>
            </a:r>
            <a:r>
              <a:rPr lang="en-US" dirty="0">
                <a:solidFill>
                  <a:srgbClr val="000000"/>
                </a:solidFill>
                <a:latin typeface="-apple-system"/>
              </a:rPr>
              <a:t> classroom for submission and automatic feedback.</a:t>
            </a:r>
          </a:p>
          <a:p>
            <a:pPr marL="0" indent="0">
              <a:buNone/>
            </a:pPr>
            <a:endParaRPr lang="en-US" dirty="0"/>
          </a:p>
          <a:p>
            <a:pPr marL="0" indent="0">
              <a:buNone/>
            </a:pPr>
            <a:r>
              <a:rPr lang="en-US" b="0" i="0" dirty="0">
                <a:solidFill>
                  <a:srgbClr val="000000"/>
                </a:solidFill>
                <a:effectLst/>
                <a:latin typeface="-apple-system"/>
              </a:rPr>
              <a:t>You will be graded on the server feedback rather than the results from your own machine. This is to help provide fair (and scalable) grading across the increasing diversity of devices that everyone has these days. Someone with an M1 processor will get very different results than someone with an Intel X86 processor.</a:t>
            </a:r>
          </a:p>
          <a:p>
            <a:pPr marL="0" indent="0">
              <a:buNone/>
            </a:pPr>
            <a:endParaRPr lang="en-US" dirty="0">
              <a:solidFill>
                <a:srgbClr val="000000"/>
              </a:solidFill>
              <a:latin typeface="-apple-system"/>
            </a:endParaRPr>
          </a:p>
          <a:p>
            <a:pPr marL="0" indent="0">
              <a:buNone/>
            </a:pPr>
            <a:r>
              <a:rPr lang="en-US" dirty="0">
                <a:solidFill>
                  <a:srgbClr val="000000"/>
                </a:solidFill>
                <a:latin typeface="-apple-system"/>
              </a:rPr>
              <a:t>T</a:t>
            </a:r>
            <a:r>
              <a:rPr lang="en-US" b="0" i="0" dirty="0">
                <a:solidFill>
                  <a:srgbClr val="000000"/>
                </a:solidFill>
                <a:effectLst/>
                <a:latin typeface="-apple-system"/>
              </a:rPr>
              <a:t>here may be some friction getting started. We appreciate your patience and understanding. I will update the class as we make progress.</a:t>
            </a:r>
          </a:p>
          <a:p>
            <a:pPr marL="0" indent="0">
              <a:buNone/>
            </a:pPr>
            <a:endParaRPr lang="en-US" dirty="0">
              <a:solidFill>
                <a:srgbClr val="000000"/>
              </a:solidFill>
              <a:latin typeface="-apple-system"/>
            </a:endParaRPr>
          </a:p>
          <a:p>
            <a:pPr marL="0" indent="0">
              <a:buNone/>
            </a:pPr>
            <a:r>
              <a:rPr lang="en-US" dirty="0">
                <a:solidFill>
                  <a:srgbClr val="000000"/>
                </a:solidFill>
                <a:latin typeface="-apple-system"/>
              </a:rPr>
              <a:t>Ultimately this should be a big quality-of-life improvement for you!</a:t>
            </a:r>
            <a:endParaRPr lang="en-US" dirty="0"/>
          </a:p>
        </p:txBody>
      </p:sp>
    </p:spTree>
    <p:extLst>
      <p:ext uri="{BB962C8B-B14F-4D97-AF65-F5344CB8AC3E}">
        <p14:creationId xmlns:p14="http://schemas.microsoft.com/office/powerpoint/2010/main" val="322237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AFE1954-D2E4-5B4A-93AE-F9B2EDB79564}"/>
              </a:ext>
            </a:extLst>
          </p:cNvPr>
          <p:cNvSpPr>
            <a:spLocks noGrp="1"/>
          </p:cNvSpPr>
          <p:nvPr>
            <p:ph type="title"/>
          </p:nvPr>
        </p:nvSpPr>
        <p:spPr/>
        <p:txBody>
          <a:bodyPr/>
          <a:lstStyle/>
          <a:p>
            <a:r>
              <a:rPr lang="en-US" dirty="0"/>
              <a:t>Research Interests</a:t>
            </a:r>
          </a:p>
        </p:txBody>
      </p:sp>
      <p:pic>
        <p:nvPicPr>
          <p:cNvPr id="6" name="Picture 5">
            <a:extLst>
              <a:ext uri="{FF2B5EF4-FFF2-40B4-BE49-F238E27FC236}">
                <a16:creationId xmlns:a16="http://schemas.microsoft.com/office/drawing/2014/main" id="{61C6A89E-FDAB-8646-BBF9-2EB47B2CEAE4}"/>
              </a:ext>
            </a:extLst>
          </p:cNvPr>
          <p:cNvPicPr>
            <a:picLocks noChangeAspect="1"/>
          </p:cNvPicPr>
          <p:nvPr/>
        </p:nvPicPr>
        <p:blipFill>
          <a:blip r:embed="rId2"/>
          <a:stretch>
            <a:fillRect/>
          </a:stretch>
        </p:blipFill>
        <p:spPr>
          <a:xfrm>
            <a:off x="4718864" y="1522754"/>
            <a:ext cx="2754272" cy="2064640"/>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42F65C56-AADC-B243-937F-CE113D60D0EB}"/>
              </a:ext>
            </a:extLst>
          </p:cNvPr>
          <p:cNvSpPr txBox="1"/>
          <p:nvPr/>
        </p:nvSpPr>
        <p:spPr>
          <a:xfrm>
            <a:off x="2866496" y="2085043"/>
            <a:ext cx="1639873" cy="369332"/>
          </a:xfrm>
          <a:prstGeom prst="rect">
            <a:avLst/>
          </a:prstGeom>
          <a:noFill/>
        </p:spPr>
        <p:txBody>
          <a:bodyPr wrap="none" rtlCol="0">
            <a:spAutoFit/>
          </a:bodyPr>
          <a:lstStyle/>
          <a:p>
            <a:r>
              <a:rPr lang="en-US" dirty="0"/>
              <a:t>Faculty at UCSC</a:t>
            </a:r>
          </a:p>
        </p:txBody>
      </p:sp>
      <p:sp>
        <p:nvSpPr>
          <p:cNvPr id="9" name="AutoShape 4" descr="Khronos Logos, Trademarks, and Guidelines - The Khronos Group Inc">
            <a:extLst>
              <a:ext uri="{FF2B5EF4-FFF2-40B4-BE49-F238E27FC236}">
                <a16:creationId xmlns:a16="http://schemas.microsoft.com/office/drawing/2014/main" id="{1184A47B-1460-FD46-9193-D8796EF00D0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52" name="Picture 8" descr="Khronos Group introduces VR Standards Initiative | KitGuru">
            <a:extLst>
              <a:ext uri="{FF2B5EF4-FFF2-40B4-BE49-F238E27FC236}">
                <a16:creationId xmlns:a16="http://schemas.microsoft.com/office/drawing/2014/main" id="{49397295-CBE8-904A-88EC-78ED96EC63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308" y="4309157"/>
            <a:ext cx="3675451" cy="183772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A9C489D-8A4F-D743-B89A-2D8258E716A0}"/>
              </a:ext>
            </a:extLst>
          </p:cNvPr>
          <p:cNvSpPr txBox="1"/>
          <p:nvPr/>
        </p:nvSpPr>
        <p:spPr>
          <a:xfrm>
            <a:off x="892365" y="3970896"/>
            <a:ext cx="2489336" cy="369332"/>
          </a:xfrm>
          <a:prstGeom prst="rect">
            <a:avLst/>
          </a:prstGeom>
          <a:noFill/>
        </p:spPr>
        <p:txBody>
          <a:bodyPr wrap="none" rtlCol="0">
            <a:spAutoFit/>
          </a:bodyPr>
          <a:lstStyle/>
          <a:p>
            <a:r>
              <a:rPr lang="en-US" dirty="0"/>
              <a:t>individual Contributor to</a:t>
            </a:r>
          </a:p>
        </p:txBody>
      </p:sp>
      <p:pic>
        <p:nvPicPr>
          <p:cNvPr id="14" name="Picture 13">
            <a:extLst>
              <a:ext uri="{FF2B5EF4-FFF2-40B4-BE49-F238E27FC236}">
                <a16:creationId xmlns:a16="http://schemas.microsoft.com/office/drawing/2014/main" id="{2D55D845-AE2B-594B-AFCA-87D89CE4E0FB}"/>
              </a:ext>
            </a:extLst>
          </p:cNvPr>
          <p:cNvPicPr>
            <a:picLocks noChangeAspect="1"/>
          </p:cNvPicPr>
          <p:nvPr/>
        </p:nvPicPr>
        <p:blipFill rotWithShape="1">
          <a:blip r:embed="rId4"/>
          <a:srcRect r="50000"/>
          <a:stretch/>
        </p:blipFill>
        <p:spPr>
          <a:xfrm>
            <a:off x="4754572" y="4519370"/>
            <a:ext cx="2718564" cy="2038924"/>
          </a:xfrm>
          <a:prstGeom prst="rect">
            <a:avLst/>
          </a:prstGeom>
        </p:spPr>
      </p:pic>
      <p:sp>
        <p:nvSpPr>
          <p:cNvPr id="15" name="TextBox 14">
            <a:extLst>
              <a:ext uri="{FF2B5EF4-FFF2-40B4-BE49-F238E27FC236}">
                <a16:creationId xmlns:a16="http://schemas.microsoft.com/office/drawing/2014/main" id="{14D0AB20-7486-884C-8B7C-D36AC1F613F3}"/>
              </a:ext>
            </a:extLst>
          </p:cNvPr>
          <p:cNvSpPr txBox="1"/>
          <p:nvPr/>
        </p:nvSpPr>
        <p:spPr>
          <a:xfrm>
            <a:off x="4718864" y="3939825"/>
            <a:ext cx="2765052" cy="369332"/>
          </a:xfrm>
          <a:prstGeom prst="rect">
            <a:avLst/>
          </a:prstGeom>
          <a:noFill/>
        </p:spPr>
        <p:txBody>
          <a:bodyPr wrap="none" rtlCol="0">
            <a:spAutoFit/>
          </a:bodyPr>
          <a:lstStyle/>
          <a:p>
            <a:r>
              <a:rPr lang="en-US" dirty="0"/>
              <a:t>parallel particle simulations</a:t>
            </a:r>
          </a:p>
        </p:txBody>
      </p:sp>
      <p:sp>
        <p:nvSpPr>
          <p:cNvPr id="18" name="TextBox 17">
            <a:extLst>
              <a:ext uri="{FF2B5EF4-FFF2-40B4-BE49-F238E27FC236}">
                <a16:creationId xmlns:a16="http://schemas.microsoft.com/office/drawing/2014/main" id="{7EE07CA7-FAFE-3D49-A6C1-6F3A8F4D656F}"/>
              </a:ext>
            </a:extLst>
          </p:cNvPr>
          <p:cNvSpPr txBox="1"/>
          <p:nvPr/>
        </p:nvSpPr>
        <p:spPr>
          <a:xfrm>
            <a:off x="9111866" y="3939825"/>
            <a:ext cx="2780826" cy="369332"/>
          </a:xfrm>
          <a:prstGeom prst="rect">
            <a:avLst/>
          </a:prstGeom>
          <a:noFill/>
        </p:spPr>
        <p:txBody>
          <a:bodyPr wrap="none" rtlCol="0">
            <a:spAutoFit/>
          </a:bodyPr>
          <a:lstStyle/>
          <a:p>
            <a:r>
              <a:rPr lang="en-US" dirty="0"/>
              <a:t>GPU memory model testing</a:t>
            </a:r>
          </a:p>
        </p:txBody>
      </p:sp>
      <p:pic>
        <p:nvPicPr>
          <p:cNvPr id="2" name="Picture 1">
            <a:extLst>
              <a:ext uri="{FF2B5EF4-FFF2-40B4-BE49-F238E27FC236}">
                <a16:creationId xmlns:a16="http://schemas.microsoft.com/office/drawing/2014/main" id="{B25A58CE-1947-4046-92D7-B88D744216F6}"/>
              </a:ext>
            </a:extLst>
          </p:cNvPr>
          <p:cNvPicPr>
            <a:picLocks noChangeAspect="1"/>
          </p:cNvPicPr>
          <p:nvPr/>
        </p:nvPicPr>
        <p:blipFill>
          <a:blip r:embed="rId5"/>
          <a:stretch>
            <a:fillRect/>
          </a:stretch>
        </p:blipFill>
        <p:spPr>
          <a:xfrm>
            <a:off x="9217696" y="4382128"/>
            <a:ext cx="2328779" cy="2313407"/>
          </a:xfrm>
          <a:prstGeom prst="rect">
            <a:avLst/>
          </a:prstGeom>
        </p:spPr>
      </p:pic>
    </p:spTree>
    <p:extLst>
      <p:ext uri="{BB962C8B-B14F-4D97-AF65-F5344CB8AC3E}">
        <p14:creationId xmlns:p14="http://schemas.microsoft.com/office/powerpoint/2010/main" val="657791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5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F9A7-6FBC-D247-8CA4-B9FC5449A150}"/>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71119DFC-9BC7-2040-8CBE-4629162B0512}"/>
              </a:ext>
            </a:extLst>
          </p:cNvPr>
          <p:cNvSpPr>
            <a:spLocks noGrp="1"/>
          </p:cNvSpPr>
          <p:nvPr>
            <p:ph idx="1"/>
          </p:nvPr>
        </p:nvSpPr>
        <p:spPr>
          <a:xfrm>
            <a:off x="345057" y="1825625"/>
            <a:ext cx="11257471" cy="4667250"/>
          </a:xfrm>
        </p:spPr>
        <p:txBody>
          <a:bodyPr>
            <a:normAutofit/>
          </a:bodyPr>
          <a:lstStyle/>
          <a:p>
            <a:pPr marL="0" indent="0" algn="l">
              <a:buNone/>
            </a:pPr>
            <a:r>
              <a:rPr lang="en-US" b="0" i="1" dirty="0">
                <a:solidFill>
                  <a:srgbClr val="000000"/>
                </a:solidFill>
                <a:effectLst/>
                <a:latin typeface="-apple-system"/>
              </a:rPr>
              <a:t>Architectural differences are very interesting to discuss and I hope we can have detailed discussions about how your machine’s results differ from the server on Piazza</a:t>
            </a:r>
            <a:endParaRPr lang="en-US" b="0" i="0" dirty="0">
              <a:solidFill>
                <a:srgbClr val="000000"/>
              </a:solidFill>
              <a:effectLst/>
              <a:latin typeface="-apple-system"/>
            </a:endParaRPr>
          </a:p>
        </p:txBody>
      </p:sp>
    </p:spTree>
    <p:extLst>
      <p:ext uri="{BB962C8B-B14F-4D97-AF65-F5344CB8AC3E}">
        <p14:creationId xmlns:p14="http://schemas.microsoft.com/office/powerpoint/2010/main" val="20413300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p:txBody>
          <a:bodyPr>
            <a:normAutofit/>
          </a:bodyPr>
          <a:lstStyle/>
          <a:p>
            <a:pPr marL="0" indent="0">
              <a:buNone/>
            </a:pPr>
            <a:r>
              <a:rPr lang="en-US" b="1" dirty="0"/>
              <a:t>Two tests: Final and Midterm </a:t>
            </a:r>
            <a:br>
              <a:rPr lang="en-US" b="1" dirty="0"/>
            </a:br>
            <a:endParaRPr lang="en-US" b="1" dirty="0"/>
          </a:p>
          <a:p>
            <a:r>
              <a:rPr lang="en-US" dirty="0"/>
              <a:t>We did asynchronous tests last year. Let’s plan on that again this year.</a:t>
            </a:r>
            <a:br>
              <a:rPr lang="en-US" dirty="0"/>
            </a:br>
            <a:endParaRPr lang="en-US" dirty="0"/>
          </a:p>
          <a:p>
            <a:r>
              <a:rPr lang="en-US" dirty="0"/>
              <a:t>Designed to take ~180 minutes</a:t>
            </a:r>
          </a:p>
          <a:p>
            <a:endParaRPr lang="en-US" dirty="0"/>
          </a:p>
          <a:p>
            <a:r>
              <a:rPr lang="en-US" dirty="0"/>
              <a:t>As a warning: people take much longer on take-home tests than in-person tests!</a:t>
            </a:r>
          </a:p>
        </p:txBody>
      </p:sp>
    </p:spTree>
    <p:extLst>
      <p:ext uri="{BB962C8B-B14F-4D97-AF65-F5344CB8AC3E}">
        <p14:creationId xmlns:p14="http://schemas.microsoft.com/office/powerpoint/2010/main" val="3902683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p:txBody>
          <a:bodyPr>
            <a:normAutofit lnSpcReduction="10000"/>
          </a:bodyPr>
          <a:lstStyle/>
          <a:p>
            <a:pPr marL="0" indent="0">
              <a:buNone/>
            </a:pPr>
            <a:r>
              <a:rPr lang="en-US" b="1" dirty="0"/>
              <a:t>Midterm</a:t>
            </a:r>
          </a:p>
          <a:p>
            <a:r>
              <a:rPr lang="en-US" dirty="0"/>
              <a:t>Assigned halfway through module 3</a:t>
            </a:r>
          </a:p>
          <a:p>
            <a:r>
              <a:rPr lang="en-US" dirty="0"/>
              <a:t>One week</a:t>
            </a:r>
          </a:p>
          <a:p>
            <a:r>
              <a:rPr lang="en-US" dirty="0"/>
              <a:t>Assigned Feb 13, Due Feb 17</a:t>
            </a:r>
          </a:p>
          <a:p>
            <a:r>
              <a:rPr lang="en-US" dirty="0"/>
              <a:t>Designed to take 3 hours</a:t>
            </a:r>
          </a:p>
          <a:p>
            <a:r>
              <a:rPr lang="en-US" dirty="0"/>
              <a:t>Worth 10% of grade</a:t>
            </a:r>
          </a:p>
          <a:p>
            <a:r>
              <a:rPr lang="en-US" i="1" dirty="0"/>
              <a:t>Review slides and readings</a:t>
            </a:r>
          </a:p>
          <a:p>
            <a:endParaRPr lang="en-US" i="1" dirty="0"/>
          </a:p>
          <a:p>
            <a:pPr marL="0" indent="0">
              <a:buNone/>
            </a:pPr>
            <a:r>
              <a:rPr lang="en-US" dirty="0"/>
              <a:t>Do not expect replies off-hours (after 5 pm, weekends, holidays)</a:t>
            </a:r>
          </a:p>
          <a:p>
            <a:endParaRPr lang="en-US" i="1" dirty="0"/>
          </a:p>
          <a:p>
            <a:endParaRPr lang="en-US" i="1" dirty="0"/>
          </a:p>
          <a:p>
            <a:endParaRPr lang="en-US" i="1" dirty="0"/>
          </a:p>
        </p:txBody>
      </p:sp>
    </p:spTree>
    <p:extLst>
      <p:ext uri="{BB962C8B-B14F-4D97-AF65-F5344CB8AC3E}">
        <p14:creationId xmlns:p14="http://schemas.microsoft.com/office/powerpoint/2010/main" val="23280411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p:txBody>
          <a:bodyPr>
            <a:normAutofit lnSpcReduction="10000"/>
          </a:bodyPr>
          <a:lstStyle/>
          <a:p>
            <a:pPr marL="0" indent="0">
              <a:buNone/>
            </a:pPr>
            <a:r>
              <a:rPr lang="en-US" b="1" dirty="0"/>
              <a:t>Final</a:t>
            </a:r>
          </a:p>
          <a:p>
            <a:r>
              <a:rPr lang="en-US" dirty="0"/>
              <a:t>1 Day (12 hours)</a:t>
            </a:r>
          </a:p>
          <a:p>
            <a:r>
              <a:rPr lang="en-US" dirty="0"/>
              <a:t>Assigned 8 AM on March 22</a:t>
            </a:r>
          </a:p>
          <a:p>
            <a:r>
              <a:rPr lang="en-US" dirty="0"/>
              <a:t>Due 8 PM on March 22</a:t>
            </a:r>
          </a:p>
          <a:p>
            <a:r>
              <a:rPr lang="en-US" dirty="0"/>
              <a:t>Designed to take 3 hours, we will monitor Piazza</a:t>
            </a:r>
          </a:p>
          <a:p>
            <a:r>
              <a:rPr lang="en-US" dirty="0"/>
              <a:t>Scheduled time is 4 PM to 7 PM (when we will be most active with help)</a:t>
            </a:r>
          </a:p>
          <a:p>
            <a:r>
              <a:rPr lang="en-US" dirty="0"/>
              <a:t>Worth 30% of grade</a:t>
            </a:r>
          </a:p>
          <a:p>
            <a:r>
              <a:rPr lang="en-US" i="1" dirty="0"/>
              <a:t>inclusive: slide material from all year, including readings</a:t>
            </a:r>
          </a:p>
          <a:p>
            <a:endParaRPr lang="en-US" i="1" dirty="0"/>
          </a:p>
          <a:p>
            <a:pPr marL="0" indent="0">
              <a:buNone/>
            </a:pPr>
            <a:endParaRPr lang="en-US" i="1" dirty="0"/>
          </a:p>
        </p:txBody>
      </p:sp>
    </p:spTree>
    <p:extLst>
      <p:ext uri="{BB962C8B-B14F-4D97-AF65-F5344CB8AC3E}">
        <p14:creationId xmlns:p14="http://schemas.microsoft.com/office/powerpoint/2010/main" val="3458192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F6002-B178-9343-AA52-3A58D10D097F}"/>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E4218B80-C2CF-EE4D-9230-A38411C60BB7}"/>
              </a:ext>
            </a:extLst>
          </p:cNvPr>
          <p:cNvSpPr>
            <a:spLocks noGrp="1"/>
          </p:cNvSpPr>
          <p:nvPr>
            <p:ph idx="1"/>
          </p:nvPr>
        </p:nvSpPr>
        <p:spPr/>
        <p:txBody>
          <a:bodyPr>
            <a:normAutofit fontScale="92500" lnSpcReduction="20000"/>
          </a:bodyPr>
          <a:lstStyle/>
          <a:p>
            <a:pPr marL="0" indent="0">
              <a:buNone/>
            </a:pPr>
            <a:r>
              <a:rPr lang="en-US" dirty="0"/>
              <a:t>What you can use for tests:</a:t>
            </a:r>
            <a:br>
              <a:rPr lang="en-US" dirty="0"/>
            </a:br>
            <a:br>
              <a:rPr lang="en-US" dirty="0"/>
            </a:br>
            <a:r>
              <a:rPr lang="en-US" dirty="0"/>
              <a:t>You are free to consult notes, books, or the internet. While the test is active, you are not allowed to discuss the test with another person (either in the class or online). For example, you </a:t>
            </a:r>
            <a:r>
              <a:rPr lang="en-US" i="1" dirty="0"/>
              <a:t>can</a:t>
            </a:r>
            <a:r>
              <a:rPr lang="en-US" dirty="0"/>
              <a:t> google concepts that are on the test. You </a:t>
            </a:r>
            <a:r>
              <a:rPr lang="en-US" i="1" dirty="0"/>
              <a:t>cannot</a:t>
            </a:r>
            <a:r>
              <a:rPr lang="en-US" dirty="0"/>
              <a:t> post a test question to </a:t>
            </a:r>
            <a:r>
              <a:rPr lang="en-US" dirty="0" err="1"/>
              <a:t>stackoverflow</a:t>
            </a:r>
            <a:r>
              <a:rPr lang="en-US" dirty="0"/>
              <a:t>.</a:t>
            </a:r>
          </a:p>
          <a:p>
            <a:pPr marL="0" indent="0">
              <a:buNone/>
            </a:pPr>
            <a:endParaRPr lang="en-US" dirty="0"/>
          </a:p>
          <a:p>
            <a:pPr marL="0" indent="0">
              <a:buNone/>
            </a:pPr>
            <a:r>
              <a:rPr lang="en-US" dirty="0"/>
              <a:t>You are not allowed to use AI tools (</a:t>
            </a:r>
            <a:r>
              <a:rPr lang="en-US" dirty="0" err="1"/>
              <a:t>github</a:t>
            </a:r>
            <a:r>
              <a:rPr lang="en-US" dirty="0"/>
              <a:t> co-pilot or </a:t>
            </a:r>
            <a:r>
              <a:rPr lang="en-US" dirty="0" err="1"/>
              <a:t>chatGPT</a:t>
            </a:r>
            <a:r>
              <a:rPr lang="en-US" dirty="0"/>
              <a:t>). That will be considered cheating.</a:t>
            </a:r>
          </a:p>
          <a:p>
            <a:pPr marL="0" indent="0">
              <a:buNone/>
            </a:pPr>
            <a:endParaRPr lang="en-US" dirty="0"/>
          </a:p>
          <a:p>
            <a:pPr marL="0" indent="0">
              <a:buNone/>
            </a:pPr>
            <a:r>
              <a:rPr lang="en-US" i="1" dirty="0"/>
              <a:t>Please do not cheat! I like asynchronous tests but if we catch students cheating then I will have to move to synchronous tests!</a:t>
            </a:r>
          </a:p>
        </p:txBody>
      </p:sp>
    </p:spTree>
    <p:extLst>
      <p:ext uri="{BB962C8B-B14F-4D97-AF65-F5344CB8AC3E}">
        <p14:creationId xmlns:p14="http://schemas.microsoft.com/office/powerpoint/2010/main" val="33085288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F6002-B178-9343-AA52-3A58D10D097F}"/>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E4218B80-C2CF-EE4D-9230-A38411C60BB7}"/>
              </a:ext>
            </a:extLst>
          </p:cNvPr>
          <p:cNvSpPr>
            <a:spLocks noGrp="1"/>
          </p:cNvSpPr>
          <p:nvPr>
            <p:ph idx="1"/>
          </p:nvPr>
        </p:nvSpPr>
        <p:spPr>
          <a:xfrm>
            <a:off x="838200" y="1825625"/>
            <a:ext cx="10515600" cy="4667250"/>
          </a:xfrm>
        </p:spPr>
        <p:txBody>
          <a:bodyPr>
            <a:normAutofit fontScale="92500" lnSpcReduction="20000"/>
          </a:bodyPr>
          <a:lstStyle/>
          <a:p>
            <a:pPr marL="0" indent="0">
              <a:buNone/>
            </a:pPr>
            <a:r>
              <a:rPr lang="en-US" dirty="0"/>
              <a:t>For assignments:</a:t>
            </a:r>
            <a:br>
              <a:rPr lang="en-US" dirty="0"/>
            </a:br>
            <a:br>
              <a:rPr lang="en-US" dirty="0"/>
            </a:br>
            <a:r>
              <a:rPr lang="en-US" dirty="0"/>
              <a:t>I expect submitted assignments to contain your own original work. You can refer to notes, slides, internet, etc. But do not blindly copy code.</a:t>
            </a:r>
          </a:p>
          <a:p>
            <a:pPr marL="0" indent="0">
              <a:buNone/>
            </a:pPr>
            <a:endParaRPr lang="en-US" dirty="0"/>
          </a:p>
          <a:p>
            <a:pPr marL="0" indent="0">
              <a:buNone/>
            </a:pPr>
            <a:r>
              <a:rPr lang="en-US" dirty="0"/>
              <a:t>Any part of your submission that is not your original work (e.g. code snippets from the internet) need a citation. My aim is to be lenient with cited code, but we may remove some points based on the extent. A few missing points is better than a referral for academic misconduct.</a:t>
            </a:r>
          </a:p>
          <a:p>
            <a:pPr marL="0" indent="0">
              <a:buNone/>
            </a:pPr>
            <a:endParaRPr lang="en-US" dirty="0"/>
          </a:p>
          <a:p>
            <a:pPr marL="0" indent="0">
              <a:buNone/>
            </a:pPr>
            <a:r>
              <a:rPr lang="en-US" dirty="0"/>
              <a:t>I prefer that you do not collaborate on homework with classmates. In the case that you do, please mention in the submission. Again, a few missing points is better than a misconduct referral. </a:t>
            </a:r>
          </a:p>
        </p:txBody>
      </p:sp>
    </p:spTree>
    <p:extLst>
      <p:ext uri="{BB962C8B-B14F-4D97-AF65-F5344CB8AC3E}">
        <p14:creationId xmlns:p14="http://schemas.microsoft.com/office/powerpoint/2010/main" val="25096334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1D8FA-A9EE-8E4E-B352-060D054E08AC}"/>
              </a:ext>
            </a:extLst>
          </p:cNvPr>
          <p:cNvSpPr>
            <a:spLocks noGrp="1"/>
          </p:cNvSpPr>
          <p:nvPr>
            <p:ph type="title"/>
          </p:nvPr>
        </p:nvSpPr>
        <p:spPr/>
        <p:txBody>
          <a:bodyPr/>
          <a:lstStyle/>
          <a:p>
            <a:r>
              <a:rPr lang="en-US" dirty="0"/>
              <a:t>Cheating</a:t>
            </a:r>
          </a:p>
        </p:txBody>
      </p:sp>
      <p:sp>
        <p:nvSpPr>
          <p:cNvPr id="3" name="Content Placeholder 2">
            <a:extLst>
              <a:ext uri="{FF2B5EF4-FFF2-40B4-BE49-F238E27FC236}">
                <a16:creationId xmlns:a16="http://schemas.microsoft.com/office/drawing/2014/main" id="{C689502B-C852-6F49-BA0C-1FAE284AB1DE}"/>
              </a:ext>
            </a:extLst>
          </p:cNvPr>
          <p:cNvSpPr>
            <a:spLocks noGrp="1"/>
          </p:cNvSpPr>
          <p:nvPr>
            <p:ph idx="1"/>
          </p:nvPr>
        </p:nvSpPr>
        <p:spPr>
          <a:xfrm>
            <a:off x="759822" y="1442448"/>
            <a:ext cx="11092544" cy="2049689"/>
          </a:xfrm>
        </p:spPr>
        <p:txBody>
          <a:bodyPr>
            <a:normAutofit/>
          </a:bodyPr>
          <a:lstStyle/>
          <a:p>
            <a:pPr marL="0" indent="0">
              <a:buNone/>
            </a:pPr>
            <a:r>
              <a:rPr lang="en-US" dirty="0"/>
              <a:t>This class has a zero tolerance policy on cheating. Please don’t do it. I would much rather get a hundred emails asking for help than have to refer anyone for academic misconduct.</a:t>
            </a:r>
          </a:p>
          <a:p>
            <a:pPr marL="0" indent="0">
              <a:buNone/>
            </a:pPr>
            <a:endParaRPr lang="en-US" dirty="0"/>
          </a:p>
        </p:txBody>
      </p:sp>
      <p:pic>
        <p:nvPicPr>
          <p:cNvPr id="4" name="Picture 3">
            <a:extLst>
              <a:ext uri="{FF2B5EF4-FFF2-40B4-BE49-F238E27FC236}">
                <a16:creationId xmlns:a16="http://schemas.microsoft.com/office/drawing/2014/main" id="{96D88708-AA47-1A2F-5798-26EBA6D9191B}"/>
              </a:ext>
            </a:extLst>
          </p:cNvPr>
          <p:cNvPicPr>
            <a:picLocks noChangeAspect="1"/>
          </p:cNvPicPr>
          <p:nvPr/>
        </p:nvPicPr>
        <p:blipFill>
          <a:blip r:embed="rId2"/>
          <a:stretch>
            <a:fillRect/>
          </a:stretch>
        </p:blipFill>
        <p:spPr>
          <a:xfrm>
            <a:off x="5553892" y="3134599"/>
            <a:ext cx="6298474" cy="3465536"/>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150EB339-B8FC-D953-B63C-B1BDFEE74AB5}"/>
              </a:ext>
            </a:extLst>
          </p:cNvPr>
          <p:cNvSpPr txBox="1"/>
          <p:nvPr/>
        </p:nvSpPr>
        <p:spPr>
          <a:xfrm>
            <a:off x="253164" y="3134599"/>
            <a:ext cx="4935062" cy="3139321"/>
          </a:xfrm>
          <a:prstGeom prst="rect">
            <a:avLst/>
          </a:prstGeom>
          <a:noFill/>
        </p:spPr>
        <p:txBody>
          <a:bodyPr wrap="square">
            <a:spAutoFit/>
          </a:bodyPr>
          <a:lstStyle/>
          <a:p>
            <a:pPr marL="0" indent="0">
              <a:buNone/>
            </a:pPr>
            <a:r>
              <a:rPr lang="en-US" dirty="0"/>
              <a:t>Cheating harms you: this is the best chance in your career to take the time to really learn the class material. If you do not learn the material you will not be successful in a tech career. </a:t>
            </a:r>
          </a:p>
          <a:p>
            <a:pPr marL="0" indent="0">
              <a:buNone/>
            </a:pPr>
            <a:endParaRPr lang="en-US" dirty="0"/>
          </a:p>
          <a:p>
            <a:pPr marL="0" indent="0">
              <a:buNone/>
            </a:pPr>
            <a:r>
              <a:rPr lang="en-US" dirty="0"/>
              <a:t>The current economic conditions are volatile for computer science graduates. You will not stand out to a company for having straight As. You will stand out if you can show a deep understanding of complicated CS topics. When you cheat, you deprive yourself of this learning.</a:t>
            </a:r>
          </a:p>
        </p:txBody>
      </p:sp>
    </p:spTree>
    <p:extLst>
      <p:ext uri="{BB962C8B-B14F-4D97-AF65-F5344CB8AC3E}">
        <p14:creationId xmlns:p14="http://schemas.microsoft.com/office/powerpoint/2010/main" val="1271745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1D8FA-A9EE-8E4E-B352-060D054E08AC}"/>
              </a:ext>
            </a:extLst>
          </p:cNvPr>
          <p:cNvSpPr>
            <a:spLocks noGrp="1"/>
          </p:cNvSpPr>
          <p:nvPr>
            <p:ph type="title"/>
          </p:nvPr>
        </p:nvSpPr>
        <p:spPr/>
        <p:txBody>
          <a:bodyPr/>
          <a:lstStyle/>
          <a:p>
            <a:r>
              <a:rPr lang="en-US" dirty="0"/>
              <a:t>Discussing results</a:t>
            </a:r>
          </a:p>
        </p:txBody>
      </p:sp>
      <p:sp>
        <p:nvSpPr>
          <p:cNvPr id="3" name="Content Placeholder 2">
            <a:extLst>
              <a:ext uri="{FF2B5EF4-FFF2-40B4-BE49-F238E27FC236}">
                <a16:creationId xmlns:a16="http://schemas.microsoft.com/office/drawing/2014/main" id="{C689502B-C852-6F49-BA0C-1FAE284AB1DE}"/>
              </a:ext>
            </a:extLst>
          </p:cNvPr>
          <p:cNvSpPr>
            <a:spLocks noGrp="1"/>
          </p:cNvSpPr>
          <p:nvPr>
            <p:ph idx="1"/>
          </p:nvPr>
        </p:nvSpPr>
        <p:spPr/>
        <p:txBody>
          <a:bodyPr/>
          <a:lstStyle/>
          <a:p>
            <a:pPr marL="0" indent="0">
              <a:buNone/>
            </a:pPr>
            <a:r>
              <a:rPr lang="en-US" dirty="0"/>
              <a:t>You cannot share code snippets or discuss coding solutions at a low-level.</a:t>
            </a:r>
          </a:p>
          <a:p>
            <a:pPr marL="0" indent="0">
              <a:buNone/>
            </a:pPr>
            <a:endParaRPr lang="en-US" dirty="0"/>
          </a:p>
          <a:p>
            <a:pPr marL="0" indent="0">
              <a:buNone/>
            </a:pPr>
            <a:r>
              <a:rPr lang="en-US" dirty="0"/>
              <a:t>However, unless otherwise specified: in the second week of the assignment, you can share local (from your own machine) results with your classmates.</a:t>
            </a:r>
          </a:p>
          <a:p>
            <a:pPr marL="0" indent="0">
              <a:buNone/>
            </a:pPr>
            <a:endParaRPr lang="en-US" dirty="0"/>
          </a:p>
          <a:p>
            <a:pPr marL="0" indent="0">
              <a:buNone/>
            </a:pPr>
            <a:r>
              <a:rPr lang="en-US" dirty="0"/>
              <a:t>You will have different machines and thus, your results may not align completely: it is interesting to think about why!</a:t>
            </a:r>
          </a:p>
        </p:txBody>
      </p:sp>
    </p:spTree>
    <p:extLst>
      <p:ext uri="{BB962C8B-B14F-4D97-AF65-F5344CB8AC3E}">
        <p14:creationId xmlns:p14="http://schemas.microsoft.com/office/powerpoint/2010/main" val="13482728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25E03-B6D0-25A8-3F98-E9AC554094DB}"/>
              </a:ext>
            </a:extLst>
          </p:cNvPr>
          <p:cNvSpPr>
            <a:spLocks noGrp="1"/>
          </p:cNvSpPr>
          <p:nvPr>
            <p:ph type="title"/>
          </p:nvPr>
        </p:nvSpPr>
        <p:spPr/>
        <p:txBody>
          <a:bodyPr/>
          <a:lstStyle/>
          <a:p>
            <a:r>
              <a:rPr lang="en-US" dirty="0"/>
              <a:t>AI Tools</a:t>
            </a:r>
          </a:p>
        </p:txBody>
      </p:sp>
      <p:sp>
        <p:nvSpPr>
          <p:cNvPr id="3" name="Content Placeholder 2">
            <a:extLst>
              <a:ext uri="{FF2B5EF4-FFF2-40B4-BE49-F238E27FC236}">
                <a16:creationId xmlns:a16="http://schemas.microsoft.com/office/drawing/2014/main" id="{4A8334AE-3DB1-E97B-7B8E-5C58892E5C42}"/>
              </a:ext>
            </a:extLst>
          </p:cNvPr>
          <p:cNvSpPr>
            <a:spLocks noGrp="1"/>
          </p:cNvSpPr>
          <p:nvPr>
            <p:ph idx="1"/>
          </p:nvPr>
        </p:nvSpPr>
        <p:spPr>
          <a:xfrm>
            <a:off x="838200" y="1524000"/>
            <a:ext cx="10515600" cy="5077097"/>
          </a:xfrm>
        </p:spPr>
        <p:txBody>
          <a:bodyPr>
            <a:normAutofit/>
          </a:bodyPr>
          <a:lstStyle/>
          <a:p>
            <a:pPr algn="l"/>
            <a:r>
              <a:rPr lang="en-US" b="0" i="0" dirty="0">
                <a:solidFill>
                  <a:srgbClr val="000000"/>
                </a:solidFill>
                <a:effectLst/>
                <a:latin typeface="-apple-system"/>
              </a:rPr>
              <a:t>Exciting time for AI:</a:t>
            </a:r>
          </a:p>
          <a:p>
            <a:pPr lvl="1"/>
            <a:r>
              <a:rPr lang="en-US" dirty="0" err="1">
                <a:solidFill>
                  <a:srgbClr val="000000"/>
                </a:solidFill>
                <a:latin typeface="-apple-system"/>
              </a:rPr>
              <a:t>Github</a:t>
            </a:r>
            <a:r>
              <a:rPr lang="en-US" dirty="0">
                <a:solidFill>
                  <a:srgbClr val="000000"/>
                </a:solidFill>
                <a:latin typeface="-apple-system"/>
              </a:rPr>
              <a:t> co-pilot</a:t>
            </a:r>
          </a:p>
          <a:p>
            <a:pPr lvl="1"/>
            <a:r>
              <a:rPr lang="en-US" b="0" i="0" dirty="0" err="1">
                <a:solidFill>
                  <a:srgbClr val="000000"/>
                </a:solidFill>
                <a:effectLst/>
                <a:latin typeface="-apple-system"/>
              </a:rPr>
              <a:t>ChatGPT</a:t>
            </a:r>
            <a:endParaRPr lang="en-US" b="0" i="0" dirty="0">
              <a:solidFill>
                <a:srgbClr val="000000"/>
              </a:solidFill>
              <a:effectLst/>
              <a:latin typeface="-apple-system"/>
            </a:endParaRPr>
          </a:p>
          <a:p>
            <a:pPr algn="l"/>
            <a:r>
              <a:rPr lang="en-US" b="0" i="0" dirty="0">
                <a:solidFill>
                  <a:srgbClr val="000000"/>
                </a:solidFill>
                <a:effectLst/>
                <a:latin typeface="-apple-system"/>
              </a:rPr>
              <a:t>Impact on learning objectives is not clear. </a:t>
            </a:r>
          </a:p>
          <a:p>
            <a:pPr algn="l"/>
            <a:r>
              <a:rPr lang="en-US" b="0" i="0" dirty="0">
                <a:solidFill>
                  <a:srgbClr val="000000"/>
                </a:solidFill>
                <a:effectLst/>
                <a:latin typeface="-apple-system"/>
              </a:rPr>
              <a:t>This class has been designed to be taken </a:t>
            </a:r>
            <a:r>
              <a:rPr lang="en-US" b="0" i="1" dirty="0">
                <a:solidFill>
                  <a:srgbClr val="000000"/>
                </a:solidFill>
                <a:effectLst/>
                <a:latin typeface="-apple-system"/>
              </a:rPr>
              <a:t>without</a:t>
            </a:r>
            <a:r>
              <a:rPr lang="en-US" b="0" i="0" dirty="0">
                <a:solidFill>
                  <a:srgbClr val="000000"/>
                </a:solidFill>
                <a:effectLst/>
                <a:latin typeface="-apple-system"/>
              </a:rPr>
              <a:t> the use of AI tools. </a:t>
            </a:r>
          </a:p>
          <a:p>
            <a:pPr lvl="1"/>
            <a:r>
              <a:rPr lang="en-US" b="0" i="0" dirty="0">
                <a:solidFill>
                  <a:srgbClr val="000000"/>
                </a:solidFill>
                <a:effectLst/>
                <a:latin typeface="-apple-system"/>
              </a:rPr>
              <a:t>If you use them for your assignments (or especially tests), it will be considered academic misconduct. To be clear: it is not acceptable to use the tools and modify the AI output. Just do not use the tools at all when doing coursework for this class.</a:t>
            </a:r>
          </a:p>
          <a:p>
            <a:pPr marL="0" indent="0" algn="l">
              <a:buNone/>
            </a:pPr>
            <a:endParaRPr lang="en-US" b="0" i="0" dirty="0">
              <a:solidFill>
                <a:srgbClr val="000000"/>
              </a:solidFill>
              <a:effectLst/>
              <a:latin typeface="-apple-system"/>
            </a:endParaRPr>
          </a:p>
          <a:p>
            <a:endParaRPr lang="en-US" dirty="0"/>
          </a:p>
        </p:txBody>
      </p:sp>
    </p:spTree>
    <p:extLst>
      <p:ext uri="{BB962C8B-B14F-4D97-AF65-F5344CB8AC3E}">
        <p14:creationId xmlns:p14="http://schemas.microsoft.com/office/powerpoint/2010/main" val="17975173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25E03-B6D0-25A8-3F98-E9AC554094DB}"/>
              </a:ext>
            </a:extLst>
          </p:cNvPr>
          <p:cNvSpPr>
            <a:spLocks noGrp="1"/>
          </p:cNvSpPr>
          <p:nvPr>
            <p:ph type="title"/>
          </p:nvPr>
        </p:nvSpPr>
        <p:spPr/>
        <p:txBody>
          <a:bodyPr/>
          <a:lstStyle/>
          <a:p>
            <a:r>
              <a:rPr lang="en-US" dirty="0"/>
              <a:t>AI Tools</a:t>
            </a:r>
          </a:p>
        </p:txBody>
      </p:sp>
      <p:sp>
        <p:nvSpPr>
          <p:cNvPr id="3" name="Content Placeholder 2">
            <a:extLst>
              <a:ext uri="{FF2B5EF4-FFF2-40B4-BE49-F238E27FC236}">
                <a16:creationId xmlns:a16="http://schemas.microsoft.com/office/drawing/2014/main" id="{4A8334AE-3DB1-E97B-7B8E-5C58892E5C42}"/>
              </a:ext>
            </a:extLst>
          </p:cNvPr>
          <p:cNvSpPr>
            <a:spLocks noGrp="1"/>
          </p:cNvSpPr>
          <p:nvPr>
            <p:ph idx="1"/>
          </p:nvPr>
        </p:nvSpPr>
        <p:spPr>
          <a:xfrm>
            <a:off x="838200" y="1524000"/>
            <a:ext cx="10515600" cy="5077097"/>
          </a:xfrm>
        </p:spPr>
        <p:txBody>
          <a:bodyPr>
            <a:normAutofit/>
          </a:bodyPr>
          <a:lstStyle/>
          <a:p>
            <a:pPr algn="l"/>
            <a:r>
              <a:rPr lang="en-US" b="0" i="0" dirty="0">
                <a:solidFill>
                  <a:srgbClr val="000000"/>
                </a:solidFill>
                <a:effectLst/>
                <a:latin typeface="-apple-system"/>
              </a:rPr>
              <a:t>However, I will provide the following option to you (only for the </a:t>
            </a:r>
            <a:r>
              <a:rPr lang="en-US" b="0" i="0" dirty="0" err="1">
                <a:solidFill>
                  <a:srgbClr val="000000"/>
                </a:solidFill>
                <a:effectLst/>
                <a:latin typeface="-apple-system"/>
              </a:rPr>
              <a:t>homeworks</a:t>
            </a:r>
            <a:r>
              <a:rPr lang="en-US" b="0" i="0" dirty="0">
                <a:solidFill>
                  <a:srgbClr val="000000"/>
                </a:solidFill>
                <a:effectLst/>
                <a:latin typeface="-apple-system"/>
              </a:rPr>
              <a:t>):</a:t>
            </a:r>
          </a:p>
          <a:p>
            <a:pPr algn="l"/>
            <a:r>
              <a:rPr lang="en-US" b="0" i="1" dirty="0">
                <a:solidFill>
                  <a:srgbClr val="000000"/>
                </a:solidFill>
                <a:effectLst/>
                <a:latin typeface="-apple-system"/>
              </a:rPr>
              <a:t>after</a:t>
            </a:r>
            <a:r>
              <a:rPr lang="en-US" b="0" i="0" dirty="0">
                <a:solidFill>
                  <a:srgbClr val="000000"/>
                </a:solidFill>
                <a:effectLst/>
                <a:latin typeface="-apple-system"/>
              </a:rPr>
              <a:t> you have completed the assignment, you can use the AI tools to see how they could help solve the problem. </a:t>
            </a:r>
          </a:p>
          <a:p>
            <a:pPr lvl="1"/>
            <a:r>
              <a:rPr lang="en-US" b="0" i="0" dirty="0">
                <a:solidFill>
                  <a:srgbClr val="000000"/>
                </a:solidFill>
                <a:effectLst/>
                <a:latin typeface="-apple-system"/>
              </a:rPr>
              <a:t>Please submit a non-AI version of the assignment first. </a:t>
            </a:r>
          </a:p>
          <a:p>
            <a:pPr lvl="1"/>
            <a:r>
              <a:rPr lang="en-US" b="0" i="0" dirty="0">
                <a:solidFill>
                  <a:srgbClr val="000000"/>
                </a:solidFill>
                <a:effectLst/>
                <a:latin typeface="-apple-system"/>
              </a:rPr>
              <a:t>Afterwards, try to use the AI tools. Write several paragraphs explaining how you approached the tools, what prompts you used, what the tools suggested, and if the tools were correct or incorrect.</a:t>
            </a:r>
            <a:br>
              <a:rPr lang="en-US" b="0" i="0" dirty="0">
                <a:solidFill>
                  <a:srgbClr val="000000"/>
                </a:solidFill>
                <a:effectLst/>
                <a:latin typeface="-apple-system"/>
              </a:rPr>
            </a:br>
            <a:endParaRPr lang="en-US" b="0" i="0" dirty="0">
              <a:solidFill>
                <a:srgbClr val="000000"/>
              </a:solidFill>
              <a:effectLst/>
              <a:latin typeface="-apple-system"/>
            </a:endParaRPr>
          </a:p>
          <a:p>
            <a:pPr algn="l"/>
            <a:r>
              <a:rPr lang="en-US" b="0" i="0" dirty="0">
                <a:solidFill>
                  <a:srgbClr val="000000"/>
                </a:solidFill>
                <a:effectLst/>
                <a:latin typeface="-apple-system"/>
              </a:rPr>
              <a:t>Submitting this extra report can provide up to 5 points extra credit (not to exceed 100%) on each homework assignment. There is no rubric for the extra credit and points will be given at our discretion.</a:t>
            </a:r>
          </a:p>
          <a:p>
            <a:endParaRPr lang="en-US" dirty="0"/>
          </a:p>
        </p:txBody>
      </p:sp>
    </p:spTree>
    <p:extLst>
      <p:ext uri="{BB962C8B-B14F-4D97-AF65-F5344CB8AC3E}">
        <p14:creationId xmlns:p14="http://schemas.microsoft.com/office/powerpoint/2010/main" val="2825544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C5DAF-F6BD-BB46-99C9-E79923989375}"/>
              </a:ext>
            </a:extLst>
          </p:cNvPr>
          <p:cNvSpPr>
            <a:spLocks noGrp="1"/>
          </p:cNvSpPr>
          <p:nvPr>
            <p:ph type="title"/>
          </p:nvPr>
        </p:nvSpPr>
        <p:spPr/>
        <p:txBody>
          <a:bodyPr/>
          <a:lstStyle/>
          <a:p>
            <a:r>
              <a:rPr lang="en-US" dirty="0"/>
              <a:t>Research Interests</a:t>
            </a:r>
          </a:p>
        </p:txBody>
      </p:sp>
      <p:sp>
        <p:nvSpPr>
          <p:cNvPr id="13" name="Content Placeholder 2">
            <a:extLst>
              <a:ext uri="{FF2B5EF4-FFF2-40B4-BE49-F238E27FC236}">
                <a16:creationId xmlns:a16="http://schemas.microsoft.com/office/drawing/2014/main" id="{AA60695D-B368-5B42-B13F-FE7338757990}"/>
              </a:ext>
            </a:extLst>
          </p:cNvPr>
          <p:cNvSpPr>
            <a:spLocks noGrp="1"/>
          </p:cNvSpPr>
          <p:nvPr>
            <p:ph idx="1"/>
          </p:nvPr>
        </p:nvSpPr>
        <p:spPr>
          <a:xfrm>
            <a:off x="838200" y="1825625"/>
            <a:ext cx="10515600" cy="4351338"/>
          </a:xfrm>
        </p:spPr>
        <p:txBody>
          <a:bodyPr/>
          <a:lstStyle/>
          <a:p>
            <a:r>
              <a:rPr lang="en-US" dirty="0"/>
              <a:t>Parallel Programming!</a:t>
            </a:r>
          </a:p>
        </p:txBody>
      </p:sp>
    </p:spTree>
    <p:extLst>
      <p:ext uri="{BB962C8B-B14F-4D97-AF65-F5344CB8AC3E}">
        <p14:creationId xmlns:p14="http://schemas.microsoft.com/office/powerpoint/2010/main" val="2486211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25E03-B6D0-25A8-3F98-E9AC554094DB}"/>
              </a:ext>
            </a:extLst>
          </p:cNvPr>
          <p:cNvSpPr>
            <a:spLocks noGrp="1"/>
          </p:cNvSpPr>
          <p:nvPr>
            <p:ph type="title"/>
          </p:nvPr>
        </p:nvSpPr>
        <p:spPr/>
        <p:txBody>
          <a:bodyPr/>
          <a:lstStyle/>
          <a:p>
            <a:r>
              <a:rPr lang="en-US" dirty="0"/>
              <a:t>AI Tools</a:t>
            </a:r>
          </a:p>
        </p:txBody>
      </p:sp>
      <p:pic>
        <p:nvPicPr>
          <p:cNvPr id="6" name="Picture 5">
            <a:extLst>
              <a:ext uri="{FF2B5EF4-FFF2-40B4-BE49-F238E27FC236}">
                <a16:creationId xmlns:a16="http://schemas.microsoft.com/office/drawing/2014/main" id="{9B784343-F3DD-579A-8681-C28C87D5E894}"/>
              </a:ext>
            </a:extLst>
          </p:cNvPr>
          <p:cNvPicPr>
            <a:picLocks noChangeAspect="1"/>
          </p:cNvPicPr>
          <p:nvPr/>
        </p:nvPicPr>
        <p:blipFill>
          <a:blip r:embed="rId2"/>
          <a:stretch>
            <a:fillRect/>
          </a:stretch>
        </p:blipFill>
        <p:spPr>
          <a:xfrm>
            <a:off x="4237347" y="509167"/>
            <a:ext cx="4296834" cy="61003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000286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5B55-8B48-F14C-AD91-80914AE148D8}"/>
              </a:ext>
            </a:extLst>
          </p:cNvPr>
          <p:cNvSpPr>
            <a:spLocks noGrp="1"/>
          </p:cNvSpPr>
          <p:nvPr>
            <p:ph type="title"/>
          </p:nvPr>
        </p:nvSpPr>
        <p:spPr/>
        <p:txBody>
          <a:bodyPr/>
          <a:lstStyle/>
          <a:p>
            <a:r>
              <a:rPr lang="en-US" dirty="0"/>
              <a:t>Late policy</a:t>
            </a:r>
          </a:p>
        </p:txBody>
      </p:sp>
      <p:sp>
        <p:nvSpPr>
          <p:cNvPr id="3" name="Content Placeholder 2">
            <a:extLst>
              <a:ext uri="{FF2B5EF4-FFF2-40B4-BE49-F238E27FC236}">
                <a16:creationId xmlns:a16="http://schemas.microsoft.com/office/drawing/2014/main" id="{2696FB3A-4813-9548-BFA4-12D59C652410}"/>
              </a:ext>
            </a:extLst>
          </p:cNvPr>
          <p:cNvSpPr>
            <a:spLocks noGrp="1"/>
          </p:cNvSpPr>
          <p:nvPr>
            <p:ph idx="1"/>
          </p:nvPr>
        </p:nvSpPr>
        <p:spPr/>
        <p:txBody>
          <a:bodyPr/>
          <a:lstStyle/>
          <a:p>
            <a:r>
              <a:rPr lang="en-US" dirty="0"/>
              <a:t>Assignments:</a:t>
            </a:r>
          </a:p>
          <a:p>
            <a:pPr lvl="1"/>
            <a:r>
              <a:rPr lang="en-US" dirty="0"/>
              <a:t>You have 10 days to submit each assignment.</a:t>
            </a:r>
          </a:p>
          <a:p>
            <a:pPr lvl="1"/>
            <a:r>
              <a:rPr lang="en-US" dirty="0"/>
              <a:t>Each assignment has 4 days that you can turn in the assignment late with no penalty.  </a:t>
            </a:r>
          </a:p>
          <a:p>
            <a:pPr lvl="1"/>
            <a:r>
              <a:rPr lang="en-US" dirty="0"/>
              <a:t>No work accepted after the 4 days.</a:t>
            </a:r>
          </a:p>
          <a:p>
            <a:endParaRPr lang="en-US" dirty="0"/>
          </a:p>
          <a:p>
            <a:r>
              <a:rPr lang="en-US" dirty="0"/>
              <a:t>Tests:</a:t>
            </a:r>
          </a:p>
          <a:p>
            <a:pPr lvl="1"/>
            <a:r>
              <a:rPr lang="en-US" dirty="0"/>
              <a:t>Will not be accepted late. No exceptions</a:t>
            </a:r>
          </a:p>
        </p:txBody>
      </p:sp>
    </p:spTree>
    <p:extLst>
      <p:ext uri="{BB962C8B-B14F-4D97-AF65-F5344CB8AC3E}">
        <p14:creationId xmlns:p14="http://schemas.microsoft.com/office/powerpoint/2010/main" val="15174838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5B55-8B48-F14C-AD91-80914AE148D8}"/>
              </a:ext>
            </a:extLst>
          </p:cNvPr>
          <p:cNvSpPr>
            <a:spLocks noGrp="1"/>
          </p:cNvSpPr>
          <p:nvPr>
            <p:ph type="title"/>
          </p:nvPr>
        </p:nvSpPr>
        <p:spPr/>
        <p:txBody>
          <a:bodyPr/>
          <a:lstStyle/>
          <a:p>
            <a:r>
              <a:rPr lang="en-US" dirty="0"/>
              <a:t>Reviewing Grades</a:t>
            </a:r>
          </a:p>
        </p:txBody>
      </p:sp>
      <p:sp>
        <p:nvSpPr>
          <p:cNvPr id="3" name="Content Placeholder 2">
            <a:extLst>
              <a:ext uri="{FF2B5EF4-FFF2-40B4-BE49-F238E27FC236}">
                <a16:creationId xmlns:a16="http://schemas.microsoft.com/office/drawing/2014/main" id="{2696FB3A-4813-9548-BFA4-12D59C652410}"/>
              </a:ext>
            </a:extLst>
          </p:cNvPr>
          <p:cNvSpPr>
            <a:spLocks noGrp="1"/>
          </p:cNvSpPr>
          <p:nvPr>
            <p:ph idx="1"/>
          </p:nvPr>
        </p:nvSpPr>
        <p:spPr/>
        <p:txBody>
          <a:bodyPr/>
          <a:lstStyle/>
          <a:p>
            <a:r>
              <a:rPr lang="en-US" dirty="0"/>
              <a:t>For assignments and tests:</a:t>
            </a:r>
          </a:p>
          <a:p>
            <a:pPr lvl="1"/>
            <a:r>
              <a:rPr lang="en-US" dirty="0"/>
              <a:t>You have 1 week from when the grade is posted to discuss grades with teaching staff</a:t>
            </a:r>
          </a:p>
        </p:txBody>
      </p:sp>
    </p:spTree>
    <p:extLst>
      <p:ext uri="{BB962C8B-B14F-4D97-AF65-F5344CB8AC3E}">
        <p14:creationId xmlns:p14="http://schemas.microsoft.com/office/powerpoint/2010/main" val="21346908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Assignments and Tests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p:txBody>
          <a:bodyPr>
            <a:normAutofit/>
          </a:bodyPr>
          <a:lstStyle/>
          <a:p>
            <a:pPr marL="0" indent="0">
              <a:buNone/>
            </a:pPr>
            <a:r>
              <a:rPr lang="en-US" b="1" dirty="0"/>
              <a:t>Grade Breakdown:</a:t>
            </a:r>
          </a:p>
          <a:p>
            <a:r>
              <a:rPr lang="en-US" dirty="0"/>
              <a:t>5 </a:t>
            </a:r>
            <a:r>
              <a:rPr lang="en-US" dirty="0" err="1"/>
              <a:t>homeworks</a:t>
            </a:r>
            <a:r>
              <a:rPr lang="en-US" dirty="0"/>
              <a:t>: 50%</a:t>
            </a:r>
          </a:p>
          <a:p>
            <a:r>
              <a:rPr lang="en-US" dirty="0"/>
              <a:t>1 midterm: 10%</a:t>
            </a:r>
          </a:p>
          <a:p>
            <a:r>
              <a:rPr lang="en-US" dirty="0"/>
              <a:t>1 final: 30%</a:t>
            </a:r>
          </a:p>
          <a:p>
            <a:r>
              <a:rPr lang="en-US" b="1" dirty="0"/>
              <a:t>attendance/quiz</a:t>
            </a:r>
            <a:r>
              <a:rPr lang="en-US" dirty="0"/>
              <a:t>: 10%</a:t>
            </a:r>
          </a:p>
        </p:txBody>
      </p:sp>
    </p:spTree>
    <p:extLst>
      <p:ext uri="{BB962C8B-B14F-4D97-AF65-F5344CB8AC3E}">
        <p14:creationId xmlns:p14="http://schemas.microsoft.com/office/powerpoint/2010/main" val="21804881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Attendance and Quizzes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a:xfrm>
            <a:off x="838200" y="1825624"/>
            <a:ext cx="10515600" cy="4747703"/>
          </a:xfrm>
        </p:spPr>
        <p:txBody>
          <a:bodyPr>
            <a:normAutofit/>
          </a:bodyPr>
          <a:lstStyle/>
          <a:p>
            <a:r>
              <a:rPr lang="en-US" dirty="0"/>
              <a:t>Small canvas “quiz” every lecture - take the quiz to get the daily points</a:t>
            </a:r>
            <a:br>
              <a:rPr lang="en-US" dirty="0"/>
            </a:br>
            <a:endParaRPr lang="en-US" dirty="0"/>
          </a:p>
          <a:p>
            <a:r>
              <a:rPr lang="en-US" dirty="0"/>
              <a:t>Quiz answers are not graded! only if you submit it</a:t>
            </a:r>
          </a:p>
          <a:p>
            <a:pPr lvl="1"/>
            <a:r>
              <a:rPr lang="en-US" dirty="0"/>
              <a:t>However, low-effort quiz submissions are liable to be failed.</a:t>
            </a:r>
          </a:p>
          <a:p>
            <a:endParaRPr lang="en-US" dirty="0"/>
          </a:p>
          <a:p>
            <a:r>
              <a:rPr lang="en-US" dirty="0"/>
              <a:t>Quizzes are posted after class and due before the next class</a:t>
            </a:r>
          </a:p>
          <a:p>
            <a:endParaRPr lang="en-US" dirty="0"/>
          </a:p>
          <a:p>
            <a:r>
              <a:rPr lang="en-US" dirty="0"/>
              <a:t>Some quiz questions do not have a right or wrong answer. They are meant to make you think about the material!</a:t>
            </a:r>
          </a:p>
        </p:txBody>
      </p:sp>
    </p:spTree>
    <p:extLst>
      <p:ext uri="{BB962C8B-B14F-4D97-AF65-F5344CB8AC3E}">
        <p14:creationId xmlns:p14="http://schemas.microsoft.com/office/powerpoint/2010/main" val="19124203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0557-696E-1142-961A-6CA89FCB4429}"/>
              </a:ext>
            </a:extLst>
          </p:cNvPr>
          <p:cNvSpPr>
            <a:spLocks noGrp="1"/>
          </p:cNvSpPr>
          <p:nvPr>
            <p:ph type="title"/>
          </p:nvPr>
        </p:nvSpPr>
        <p:spPr/>
        <p:txBody>
          <a:bodyPr/>
          <a:lstStyle/>
          <a:p>
            <a:r>
              <a:rPr lang="en-US" dirty="0"/>
              <a:t>Attendance and Quizzes</a:t>
            </a:r>
          </a:p>
        </p:txBody>
      </p:sp>
      <p:sp>
        <p:nvSpPr>
          <p:cNvPr id="3" name="Content Placeholder 2">
            <a:extLst>
              <a:ext uri="{FF2B5EF4-FFF2-40B4-BE49-F238E27FC236}">
                <a16:creationId xmlns:a16="http://schemas.microsoft.com/office/drawing/2014/main" id="{0D32D1A7-9E51-9141-B5D5-6C638C83BF2B}"/>
              </a:ext>
            </a:extLst>
          </p:cNvPr>
          <p:cNvSpPr>
            <a:spLocks noGrp="1"/>
          </p:cNvSpPr>
          <p:nvPr>
            <p:ph idx="1"/>
          </p:nvPr>
        </p:nvSpPr>
        <p:spPr>
          <a:xfrm>
            <a:off x="838200" y="1825624"/>
            <a:ext cx="10515600" cy="4747703"/>
          </a:xfrm>
        </p:spPr>
        <p:txBody>
          <a:bodyPr>
            <a:normAutofit/>
          </a:bodyPr>
          <a:lstStyle/>
          <a:p>
            <a:r>
              <a:rPr lang="en-US" dirty="0"/>
              <a:t>You can miss up to 3 quizzes without penalty.  </a:t>
            </a:r>
            <a:br>
              <a:rPr lang="en-US" dirty="0"/>
            </a:br>
            <a:endParaRPr lang="en-US" dirty="0"/>
          </a:p>
          <a:p>
            <a:r>
              <a:rPr lang="en-US" dirty="0"/>
              <a:t>Only submit the quiz once you have watched the lecture (either in person or remotely)! if you do not watch the lecture and submit the quiz, it is considered a breach of academic integrity.</a:t>
            </a:r>
          </a:p>
        </p:txBody>
      </p:sp>
    </p:spTree>
    <p:extLst>
      <p:ext uri="{BB962C8B-B14F-4D97-AF65-F5344CB8AC3E}">
        <p14:creationId xmlns:p14="http://schemas.microsoft.com/office/powerpoint/2010/main" val="27368075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5E478-8250-C44A-B766-9A8F73FDD129}"/>
              </a:ext>
            </a:extLst>
          </p:cNvPr>
          <p:cNvSpPr>
            <a:spLocks noGrp="1"/>
          </p:cNvSpPr>
          <p:nvPr>
            <p:ph type="title"/>
          </p:nvPr>
        </p:nvSpPr>
        <p:spPr/>
        <p:txBody>
          <a:bodyPr/>
          <a:lstStyle/>
          <a:p>
            <a:r>
              <a:rPr lang="en-US" dirty="0"/>
              <a:t>Website tour</a:t>
            </a:r>
          </a:p>
        </p:txBody>
      </p:sp>
    </p:spTree>
    <p:extLst>
      <p:ext uri="{BB962C8B-B14F-4D97-AF65-F5344CB8AC3E}">
        <p14:creationId xmlns:p14="http://schemas.microsoft.com/office/powerpoint/2010/main" val="211055564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0B326-E72B-1C4D-9272-B74E81A031A7}"/>
              </a:ext>
            </a:extLst>
          </p:cNvPr>
          <p:cNvSpPr>
            <a:spLocks noGrp="1"/>
          </p:cNvSpPr>
          <p:nvPr>
            <p:ph type="title"/>
          </p:nvPr>
        </p:nvSpPr>
        <p:spPr/>
        <p:txBody>
          <a:bodyPr/>
          <a:lstStyle/>
          <a:p>
            <a:r>
              <a:rPr lang="en-US" dirty="0"/>
              <a:t>Final notes</a:t>
            </a:r>
          </a:p>
        </p:txBody>
      </p:sp>
      <p:sp>
        <p:nvSpPr>
          <p:cNvPr id="3" name="Content Placeholder 2">
            <a:extLst>
              <a:ext uri="{FF2B5EF4-FFF2-40B4-BE49-F238E27FC236}">
                <a16:creationId xmlns:a16="http://schemas.microsoft.com/office/drawing/2014/main" id="{EB270E82-6147-5246-BF35-453E295C682A}"/>
              </a:ext>
            </a:extLst>
          </p:cNvPr>
          <p:cNvSpPr>
            <a:spLocks noGrp="1"/>
          </p:cNvSpPr>
          <p:nvPr>
            <p:ph idx="1"/>
          </p:nvPr>
        </p:nvSpPr>
        <p:spPr/>
        <p:txBody>
          <a:bodyPr>
            <a:normAutofit/>
          </a:bodyPr>
          <a:lstStyle/>
          <a:p>
            <a:pPr marL="457200" lvl="1" indent="0">
              <a:buNone/>
            </a:pPr>
            <a:endParaRPr lang="en-US" dirty="0"/>
          </a:p>
          <a:p>
            <a:r>
              <a:rPr lang="en-US" dirty="0"/>
              <a:t>This class is still “new”</a:t>
            </a:r>
          </a:p>
          <a:p>
            <a:pPr lvl="1"/>
            <a:r>
              <a:rPr lang="en-US" dirty="0"/>
              <a:t>Material is still being developed, especially at this scale </a:t>
            </a:r>
          </a:p>
          <a:p>
            <a:pPr lvl="1"/>
            <a:r>
              <a:rPr lang="en-US" dirty="0"/>
              <a:t>There may be issues on HWs and tests (please let us know if you find any!)</a:t>
            </a:r>
          </a:p>
          <a:p>
            <a:pPr lvl="1"/>
            <a:r>
              <a:rPr lang="en-US" dirty="0"/>
              <a:t>There may be schedule changes</a:t>
            </a:r>
          </a:p>
          <a:p>
            <a:pPr lvl="1"/>
            <a:endParaRPr lang="en-US" dirty="0"/>
          </a:p>
          <a:p>
            <a:pPr marL="0" indent="0">
              <a:buNone/>
            </a:pPr>
            <a:r>
              <a:rPr lang="en-US" dirty="0"/>
              <a:t>We will do our best and make sure to stay organized and communicate clearly!</a:t>
            </a:r>
          </a:p>
          <a:p>
            <a:pPr marL="0" indent="0">
              <a:buNone/>
            </a:pPr>
            <a:endParaRPr lang="en-US" dirty="0"/>
          </a:p>
        </p:txBody>
      </p:sp>
    </p:spTree>
    <p:extLst>
      <p:ext uri="{BB962C8B-B14F-4D97-AF65-F5344CB8AC3E}">
        <p14:creationId xmlns:p14="http://schemas.microsoft.com/office/powerpoint/2010/main" val="1550119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C06FC-C103-C346-81C8-9EEFAB3302A9}"/>
              </a:ext>
            </a:extLst>
          </p:cNvPr>
          <p:cNvSpPr>
            <a:spLocks noGrp="1"/>
          </p:cNvSpPr>
          <p:nvPr>
            <p:ph type="title"/>
          </p:nvPr>
        </p:nvSpPr>
        <p:spPr/>
        <p:txBody>
          <a:bodyPr/>
          <a:lstStyle/>
          <a:p>
            <a:r>
              <a:rPr lang="en-US" b="1" dirty="0"/>
              <a:t>Thank you!</a:t>
            </a:r>
          </a:p>
        </p:txBody>
      </p:sp>
      <p:sp>
        <p:nvSpPr>
          <p:cNvPr id="3" name="Content Placeholder 2">
            <a:extLst>
              <a:ext uri="{FF2B5EF4-FFF2-40B4-BE49-F238E27FC236}">
                <a16:creationId xmlns:a16="http://schemas.microsoft.com/office/drawing/2014/main" id="{AEB4745B-B457-024A-999F-4DDAF66296C8}"/>
              </a:ext>
            </a:extLst>
          </p:cNvPr>
          <p:cNvSpPr>
            <a:spLocks noGrp="1"/>
          </p:cNvSpPr>
          <p:nvPr>
            <p:ph idx="1"/>
          </p:nvPr>
        </p:nvSpPr>
        <p:spPr/>
        <p:txBody>
          <a:bodyPr>
            <a:normAutofit/>
          </a:bodyPr>
          <a:lstStyle/>
          <a:p>
            <a:r>
              <a:rPr lang="en-US" dirty="0"/>
              <a:t>It’s a risk taking a new class like this. Thank you for giving it a chance! </a:t>
            </a:r>
          </a:p>
          <a:p>
            <a:endParaRPr lang="en-US" dirty="0"/>
          </a:p>
          <a:p>
            <a:r>
              <a:rPr lang="en-US" dirty="0"/>
              <a:t>Your experiences and feedback will help shape this class for future students.</a:t>
            </a:r>
          </a:p>
          <a:p>
            <a:endParaRPr lang="en-US" dirty="0"/>
          </a:p>
          <a:p>
            <a:r>
              <a:rPr lang="en-US" dirty="0"/>
              <a:t>Email is always open for comments about class material, HW assignments, etc.</a:t>
            </a:r>
          </a:p>
        </p:txBody>
      </p:sp>
    </p:spTree>
    <p:extLst>
      <p:ext uri="{BB962C8B-B14F-4D97-AF65-F5344CB8AC3E}">
        <p14:creationId xmlns:p14="http://schemas.microsoft.com/office/powerpoint/2010/main" val="30643266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5891-C224-DF46-A0CD-6B6F8EA68C7B}"/>
              </a:ext>
            </a:extLst>
          </p:cNvPr>
          <p:cNvSpPr>
            <a:spLocks noGrp="1"/>
          </p:cNvSpPr>
          <p:nvPr>
            <p:ph type="title"/>
          </p:nvPr>
        </p:nvSpPr>
        <p:spPr/>
        <p:txBody>
          <a:bodyPr/>
          <a:lstStyle/>
          <a:p>
            <a:r>
              <a:rPr lang="en-US" dirty="0"/>
              <a:t>Next Class</a:t>
            </a:r>
          </a:p>
        </p:txBody>
      </p:sp>
      <p:sp>
        <p:nvSpPr>
          <p:cNvPr id="3" name="Content Placeholder 2">
            <a:extLst>
              <a:ext uri="{FF2B5EF4-FFF2-40B4-BE49-F238E27FC236}">
                <a16:creationId xmlns:a16="http://schemas.microsoft.com/office/drawing/2014/main" id="{5204EF2F-395A-A44B-B733-ACB8DA2E3416}"/>
              </a:ext>
            </a:extLst>
          </p:cNvPr>
          <p:cNvSpPr>
            <a:spLocks noGrp="1"/>
          </p:cNvSpPr>
          <p:nvPr>
            <p:ph idx="1"/>
          </p:nvPr>
        </p:nvSpPr>
        <p:spPr/>
        <p:txBody>
          <a:bodyPr/>
          <a:lstStyle/>
          <a:p>
            <a:pPr marL="0" indent="0">
              <a:buNone/>
            </a:pPr>
            <a:endParaRPr lang="en-US" dirty="0"/>
          </a:p>
          <a:p>
            <a:r>
              <a:rPr lang="en-US" b="1" dirty="0"/>
              <a:t>Architecture/Compiler review:</a:t>
            </a:r>
          </a:p>
          <a:p>
            <a:pPr lvl="1"/>
            <a:r>
              <a:rPr lang="en-US" dirty="0"/>
              <a:t>Why?</a:t>
            </a:r>
          </a:p>
          <a:p>
            <a:pPr lvl="1"/>
            <a:r>
              <a:rPr lang="en-US" dirty="0"/>
              <a:t>Parallel programming lives at the edge of the software/hardware interface. We will need to understand architecture/compiler basics in order to program efficient and correct programs</a:t>
            </a:r>
          </a:p>
          <a:p>
            <a:pPr lvl="1"/>
            <a:endParaRPr lang="en-US" i="1" dirty="0"/>
          </a:p>
          <a:p>
            <a:pPr lvl="1"/>
            <a:r>
              <a:rPr lang="en-US" i="1" dirty="0"/>
              <a:t>Good programming languages for parallel architectures is still an open problem!!</a:t>
            </a:r>
          </a:p>
        </p:txBody>
      </p:sp>
    </p:spTree>
    <p:extLst>
      <p:ext uri="{BB962C8B-B14F-4D97-AF65-F5344CB8AC3E}">
        <p14:creationId xmlns:p14="http://schemas.microsoft.com/office/powerpoint/2010/main" val="1954453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322AB-E676-4648-8159-2ECD587875AB}"/>
              </a:ext>
            </a:extLst>
          </p:cNvPr>
          <p:cNvSpPr>
            <a:spLocks noGrp="1"/>
          </p:cNvSpPr>
          <p:nvPr>
            <p:ph type="title"/>
          </p:nvPr>
        </p:nvSpPr>
        <p:spPr/>
        <p:txBody>
          <a:bodyPr/>
          <a:lstStyle/>
          <a:p>
            <a:r>
              <a:rPr lang="en-US" dirty="0"/>
              <a:t>Concurrency and Parallelism is everywhere!</a:t>
            </a:r>
          </a:p>
        </p:txBody>
      </p:sp>
      <p:pic>
        <p:nvPicPr>
          <p:cNvPr id="4" name="Picture 2">
            <a:extLst>
              <a:ext uri="{FF2B5EF4-FFF2-40B4-BE49-F238E27FC236}">
                <a16:creationId xmlns:a16="http://schemas.microsoft.com/office/drawing/2014/main" id="{EE7CC31A-D9BE-BA49-AA1D-9ED391743C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673" y="2356942"/>
            <a:ext cx="2384856" cy="159064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Picture 6" descr="ThinkPad T490 | Laptop for WFH or Business | Lenovo US">
            <a:extLst>
              <a:ext uri="{FF2B5EF4-FFF2-40B4-BE49-F238E27FC236}">
                <a16:creationId xmlns:a16="http://schemas.microsoft.com/office/drawing/2014/main" id="{7FB469B8-67D8-5A40-9077-3935029442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441" r="6779"/>
          <a:stretch/>
        </p:blipFill>
        <p:spPr bwMode="auto">
          <a:xfrm>
            <a:off x="3711145" y="2352555"/>
            <a:ext cx="2384855" cy="16395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8" descr="iPhone 11 128GB Black - Apple">
            <a:extLst>
              <a:ext uri="{FF2B5EF4-FFF2-40B4-BE49-F238E27FC236}">
                <a16:creationId xmlns:a16="http://schemas.microsoft.com/office/drawing/2014/main" id="{C6E33A1D-97F0-4244-868B-B747389559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922" t="11466" r="7400"/>
          <a:stretch/>
        </p:blipFill>
        <p:spPr bwMode="auto">
          <a:xfrm>
            <a:off x="7344790" y="2035608"/>
            <a:ext cx="1544596" cy="195654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 name="Picture 10" descr="Amazon.com: Apple Watch Series 3 (GPS, 38mm) - Space Gray Aluminum Case  with Black Sport Band">
            <a:extLst>
              <a:ext uri="{FF2B5EF4-FFF2-40B4-BE49-F238E27FC236}">
                <a16:creationId xmlns:a16="http://schemas.microsoft.com/office/drawing/2014/main" id="{67DC8D0A-A8EB-F046-8CA8-7508D6E568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96589" y="2078893"/>
            <a:ext cx="1583195" cy="18686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Rectangle 8">
            <a:extLst>
              <a:ext uri="{FF2B5EF4-FFF2-40B4-BE49-F238E27FC236}">
                <a16:creationId xmlns:a16="http://schemas.microsoft.com/office/drawing/2014/main" id="{F5B27D57-C0AA-AF48-B600-6C3E1E46A863}"/>
              </a:ext>
            </a:extLst>
          </p:cNvPr>
          <p:cNvSpPr/>
          <p:nvPr/>
        </p:nvSpPr>
        <p:spPr>
          <a:xfrm>
            <a:off x="0" y="6112037"/>
            <a:ext cx="7055096" cy="646331"/>
          </a:xfrm>
          <a:prstGeom prst="rect">
            <a:avLst/>
          </a:prstGeom>
        </p:spPr>
        <p:txBody>
          <a:bodyPr wrap="square">
            <a:spAutoFit/>
          </a:bodyPr>
          <a:lstStyle/>
          <a:p>
            <a:r>
              <a:rPr lang="en-US" sz="1200" dirty="0"/>
              <a:t>https://</a:t>
            </a:r>
            <a:r>
              <a:rPr lang="en-US" sz="1200" dirty="0" err="1"/>
              <a:t>techwireasia.com</a:t>
            </a:r>
            <a:r>
              <a:rPr lang="en-US" sz="1200" dirty="0"/>
              <a:t>/2020/06/japans-</a:t>
            </a:r>
            <a:r>
              <a:rPr lang="en-US" sz="1200" dirty="0" err="1"/>
              <a:t>fugaku</a:t>
            </a:r>
            <a:r>
              <a:rPr lang="en-US" sz="1200" dirty="0"/>
              <a:t>-is-the-worlds-fastest-supercomputer/</a:t>
            </a:r>
            <a:br>
              <a:rPr lang="en-US" sz="1200" dirty="0"/>
            </a:br>
            <a:r>
              <a:rPr lang="en-US" sz="1200" dirty="0"/>
              <a:t>https://www.lenovo.com/</a:t>
            </a:r>
          </a:p>
          <a:p>
            <a:r>
              <a:rPr lang="en-US" sz="1200" dirty="0"/>
              <a:t>https://</a:t>
            </a:r>
            <a:r>
              <a:rPr lang="en-US" sz="1200" dirty="0" err="1"/>
              <a:t>www.apple.com</a:t>
            </a:r>
            <a:endParaRPr lang="en-US" sz="1200" dirty="0"/>
          </a:p>
        </p:txBody>
      </p:sp>
      <p:sp>
        <p:nvSpPr>
          <p:cNvPr id="10" name="TextBox 9">
            <a:extLst>
              <a:ext uri="{FF2B5EF4-FFF2-40B4-BE49-F238E27FC236}">
                <a16:creationId xmlns:a16="http://schemas.microsoft.com/office/drawing/2014/main" id="{FC460C09-D15A-424C-A3F7-6E6E440EF49F}"/>
              </a:ext>
            </a:extLst>
          </p:cNvPr>
          <p:cNvSpPr txBox="1"/>
          <p:nvPr/>
        </p:nvSpPr>
        <p:spPr>
          <a:xfrm>
            <a:off x="962856" y="4613837"/>
            <a:ext cx="1226490" cy="369332"/>
          </a:xfrm>
          <a:prstGeom prst="rect">
            <a:avLst/>
          </a:prstGeom>
          <a:noFill/>
        </p:spPr>
        <p:txBody>
          <a:bodyPr wrap="none" rtlCol="0">
            <a:spAutoFit/>
          </a:bodyPr>
          <a:lstStyle/>
          <a:p>
            <a:r>
              <a:rPr lang="en-US" dirty="0"/>
              <a:t>7.6M cores</a:t>
            </a:r>
          </a:p>
        </p:txBody>
      </p:sp>
      <p:sp>
        <p:nvSpPr>
          <p:cNvPr id="11" name="TextBox 10">
            <a:extLst>
              <a:ext uri="{FF2B5EF4-FFF2-40B4-BE49-F238E27FC236}">
                <a16:creationId xmlns:a16="http://schemas.microsoft.com/office/drawing/2014/main" id="{DBA0AFAC-69C2-224A-9101-174FC60BACAB}"/>
              </a:ext>
            </a:extLst>
          </p:cNvPr>
          <p:cNvSpPr txBox="1"/>
          <p:nvPr/>
        </p:nvSpPr>
        <p:spPr>
          <a:xfrm>
            <a:off x="263049" y="4245598"/>
            <a:ext cx="2626104" cy="369332"/>
          </a:xfrm>
          <a:prstGeom prst="rect">
            <a:avLst/>
          </a:prstGeom>
          <a:noFill/>
        </p:spPr>
        <p:txBody>
          <a:bodyPr wrap="none" rtlCol="0">
            <a:spAutoFit/>
          </a:bodyPr>
          <a:lstStyle/>
          <a:p>
            <a:r>
              <a:rPr lang="en-US" dirty="0"/>
              <a:t>Fujitsu SC at Riken (Japan)</a:t>
            </a:r>
          </a:p>
        </p:txBody>
      </p:sp>
      <p:sp>
        <p:nvSpPr>
          <p:cNvPr id="12" name="TextBox 11">
            <a:extLst>
              <a:ext uri="{FF2B5EF4-FFF2-40B4-BE49-F238E27FC236}">
                <a16:creationId xmlns:a16="http://schemas.microsoft.com/office/drawing/2014/main" id="{AAEE0700-B46B-9647-A5E4-EADC1106AC07}"/>
              </a:ext>
            </a:extLst>
          </p:cNvPr>
          <p:cNvSpPr txBox="1"/>
          <p:nvPr/>
        </p:nvSpPr>
        <p:spPr>
          <a:xfrm>
            <a:off x="3981717" y="4245598"/>
            <a:ext cx="1843710" cy="369332"/>
          </a:xfrm>
          <a:prstGeom prst="rect">
            <a:avLst/>
          </a:prstGeom>
          <a:noFill/>
        </p:spPr>
        <p:txBody>
          <a:bodyPr wrap="none" rtlCol="0">
            <a:spAutoFit/>
          </a:bodyPr>
          <a:lstStyle/>
          <a:p>
            <a:r>
              <a:rPr lang="en-US" dirty="0"/>
              <a:t>Consumer Laptop</a:t>
            </a:r>
          </a:p>
        </p:txBody>
      </p:sp>
      <p:sp>
        <p:nvSpPr>
          <p:cNvPr id="13" name="TextBox 12">
            <a:extLst>
              <a:ext uri="{FF2B5EF4-FFF2-40B4-BE49-F238E27FC236}">
                <a16:creationId xmlns:a16="http://schemas.microsoft.com/office/drawing/2014/main" id="{E47B3438-BD63-4745-8FF7-D4EAF705412B}"/>
              </a:ext>
            </a:extLst>
          </p:cNvPr>
          <p:cNvSpPr txBox="1"/>
          <p:nvPr/>
        </p:nvSpPr>
        <p:spPr>
          <a:xfrm>
            <a:off x="4323990" y="4613837"/>
            <a:ext cx="1159163" cy="369332"/>
          </a:xfrm>
          <a:prstGeom prst="rect">
            <a:avLst/>
          </a:prstGeom>
          <a:noFill/>
        </p:spPr>
        <p:txBody>
          <a:bodyPr wrap="none" rtlCol="0">
            <a:spAutoFit/>
          </a:bodyPr>
          <a:lstStyle/>
          <a:p>
            <a:r>
              <a:rPr lang="en-US" dirty="0"/>
              <a:t>2-16 cores</a:t>
            </a:r>
          </a:p>
        </p:txBody>
      </p:sp>
      <p:sp>
        <p:nvSpPr>
          <p:cNvPr id="14" name="TextBox 13">
            <a:extLst>
              <a:ext uri="{FF2B5EF4-FFF2-40B4-BE49-F238E27FC236}">
                <a16:creationId xmlns:a16="http://schemas.microsoft.com/office/drawing/2014/main" id="{470E6161-FDDD-9B41-BA71-5B1A7337A8FE}"/>
              </a:ext>
            </a:extLst>
          </p:cNvPr>
          <p:cNvSpPr txBox="1"/>
          <p:nvPr/>
        </p:nvSpPr>
        <p:spPr>
          <a:xfrm>
            <a:off x="7344790" y="4245598"/>
            <a:ext cx="1499128" cy="369332"/>
          </a:xfrm>
          <a:prstGeom prst="rect">
            <a:avLst/>
          </a:prstGeom>
          <a:noFill/>
        </p:spPr>
        <p:txBody>
          <a:bodyPr wrap="none" rtlCol="0">
            <a:spAutoFit/>
          </a:bodyPr>
          <a:lstStyle/>
          <a:p>
            <a:r>
              <a:rPr lang="en-US" dirty="0"/>
              <a:t>Mobile Phone</a:t>
            </a:r>
          </a:p>
        </p:txBody>
      </p:sp>
      <p:sp>
        <p:nvSpPr>
          <p:cNvPr id="15" name="TextBox 14">
            <a:extLst>
              <a:ext uri="{FF2B5EF4-FFF2-40B4-BE49-F238E27FC236}">
                <a16:creationId xmlns:a16="http://schemas.microsoft.com/office/drawing/2014/main" id="{1525CED6-C8FB-DC40-A516-7D55CCC630A1}"/>
              </a:ext>
            </a:extLst>
          </p:cNvPr>
          <p:cNvSpPr txBox="1"/>
          <p:nvPr/>
        </p:nvSpPr>
        <p:spPr>
          <a:xfrm>
            <a:off x="7617797" y="4615173"/>
            <a:ext cx="1042145" cy="369332"/>
          </a:xfrm>
          <a:prstGeom prst="rect">
            <a:avLst/>
          </a:prstGeom>
          <a:noFill/>
        </p:spPr>
        <p:txBody>
          <a:bodyPr wrap="none" rtlCol="0">
            <a:spAutoFit/>
          </a:bodyPr>
          <a:lstStyle/>
          <a:p>
            <a:r>
              <a:rPr lang="en-US" dirty="0"/>
              <a:t>2-8 cores</a:t>
            </a:r>
          </a:p>
        </p:txBody>
      </p:sp>
      <p:sp>
        <p:nvSpPr>
          <p:cNvPr id="16" name="TextBox 15">
            <a:extLst>
              <a:ext uri="{FF2B5EF4-FFF2-40B4-BE49-F238E27FC236}">
                <a16:creationId xmlns:a16="http://schemas.microsoft.com/office/drawing/2014/main" id="{708990BD-DD07-E14D-B157-21B4EB29B101}"/>
              </a:ext>
            </a:extLst>
          </p:cNvPr>
          <p:cNvSpPr txBox="1"/>
          <p:nvPr/>
        </p:nvSpPr>
        <p:spPr>
          <a:xfrm>
            <a:off x="10239862" y="4262721"/>
            <a:ext cx="1096647" cy="369332"/>
          </a:xfrm>
          <a:prstGeom prst="rect">
            <a:avLst/>
          </a:prstGeom>
          <a:noFill/>
        </p:spPr>
        <p:txBody>
          <a:bodyPr wrap="none" rtlCol="0">
            <a:spAutoFit/>
          </a:bodyPr>
          <a:lstStyle/>
          <a:p>
            <a:r>
              <a:rPr lang="en-US" dirty="0"/>
              <a:t>Watches?</a:t>
            </a:r>
          </a:p>
        </p:txBody>
      </p:sp>
      <p:sp>
        <p:nvSpPr>
          <p:cNvPr id="17" name="TextBox 16">
            <a:extLst>
              <a:ext uri="{FF2B5EF4-FFF2-40B4-BE49-F238E27FC236}">
                <a16:creationId xmlns:a16="http://schemas.microsoft.com/office/drawing/2014/main" id="{35A3080D-4FC6-3C47-8107-9242E4DE215E}"/>
              </a:ext>
            </a:extLst>
          </p:cNvPr>
          <p:cNvSpPr txBox="1"/>
          <p:nvPr/>
        </p:nvSpPr>
        <p:spPr>
          <a:xfrm>
            <a:off x="10360888" y="4624186"/>
            <a:ext cx="764825" cy="369332"/>
          </a:xfrm>
          <a:prstGeom prst="rect">
            <a:avLst/>
          </a:prstGeom>
          <a:noFill/>
        </p:spPr>
        <p:txBody>
          <a:bodyPr wrap="none" rtlCol="0">
            <a:spAutoFit/>
          </a:bodyPr>
          <a:lstStyle/>
          <a:p>
            <a:r>
              <a:rPr lang="en-US" dirty="0"/>
              <a:t>1 core</a:t>
            </a:r>
          </a:p>
        </p:txBody>
      </p:sp>
      <p:sp>
        <p:nvSpPr>
          <p:cNvPr id="18" name="TextBox 17">
            <a:extLst>
              <a:ext uri="{FF2B5EF4-FFF2-40B4-BE49-F238E27FC236}">
                <a16:creationId xmlns:a16="http://schemas.microsoft.com/office/drawing/2014/main" id="{B1B5DD33-2BCA-F846-A892-D3669407B26A}"/>
              </a:ext>
            </a:extLst>
          </p:cNvPr>
          <p:cNvSpPr txBox="1"/>
          <p:nvPr/>
        </p:nvSpPr>
        <p:spPr>
          <a:xfrm>
            <a:off x="10453797" y="4993518"/>
            <a:ext cx="579005" cy="369332"/>
          </a:xfrm>
          <a:prstGeom prst="rect">
            <a:avLst/>
          </a:prstGeom>
          <a:noFill/>
        </p:spPr>
        <p:txBody>
          <a:bodyPr wrap="none" rtlCol="0">
            <a:spAutoFit/>
          </a:bodyPr>
          <a:lstStyle/>
          <a:p>
            <a:r>
              <a:rPr lang="en-US" b="1" dirty="0"/>
              <a:t>BUT</a:t>
            </a:r>
          </a:p>
        </p:txBody>
      </p:sp>
      <p:sp>
        <p:nvSpPr>
          <p:cNvPr id="19" name="TextBox 18">
            <a:extLst>
              <a:ext uri="{FF2B5EF4-FFF2-40B4-BE49-F238E27FC236}">
                <a16:creationId xmlns:a16="http://schemas.microsoft.com/office/drawing/2014/main" id="{F223FBBB-25B2-1A4B-9308-CE222A96A687}"/>
              </a:ext>
            </a:extLst>
          </p:cNvPr>
          <p:cNvSpPr txBox="1"/>
          <p:nvPr/>
        </p:nvSpPr>
        <p:spPr>
          <a:xfrm>
            <a:off x="9516490" y="5362850"/>
            <a:ext cx="2543389" cy="646331"/>
          </a:xfrm>
          <a:prstGeom prst="rect">
            <a:avLst/>
          </a:prstGeom>
          <a:noFill/>
        </p:spPr>
        <p:txBody>
          <a:bodyPr wrap="none" rtlCol="0">
            <a:spAutoFit/>
          </a:bodyPr>
          <a:lstStyle/>
          <a:p>
            <a:pPr algn="ctr"/>
            <a:r>
              <a:rPr lang="en-US" b="1" dirty="0"/>
              <a:t>still need to worry about</a:t>
            </a:r>
            <a:br>
              <a:rPr lang="en-US" b="1" dirty="0"/>
            </a:br>
            <a:r>
              <a:rPr lang="en-US" b="1" dirty="0"/>
              <a:t>concurrency!</a:t>
            </a:r>
          </a:p>
        </p:txBody>
      </p:sp>
    </p:spTree>
    <p:extLst>
      <p:ext uri="{BB962C8B-B14F-4D97-AF65-F5344CB8AC3E}">
        <p14:creationId xmlns:p14="http://schemas.microsoft.com/office/powerpoint/2010/main" val="3023172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16" grpId="0"/>
      <p:bldP spid="17" grpId="0"/>
      <p:bldP spid="18"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322AB-E676-4648-8159-2ECD587875AB}"/>
              </a:ext>
            </a:extLst>
          </p:cNvPr>
          <p:cNvSpPr>
            <a:spLocks noGrp="1"/>
          </p:cNvSpPr>
          <p:nvPr>
            <p:ph type="title"/>
          </p:nvPr>
        </p:nvSpPr>
        <p:spPr/>
        <p:txBody>
          <a:bodyPr/>
          <a:lstStyle/>
          <a:p>
            <a:r>
              <a:rPr lang="en-US" dirty="0"/>
              <a:t>Concurrency and Parallelism is everywhere!</a:t>
            </a:r>
          </a:p>
        </p:txBody>
      </p:sp>
      <p:sp>
        <p:nvSpPr>
          <p:cNvPr id="9" name="Rectangle 8">
            <a:extLst>
              <a:ext uri="{FF2B5EF4-FFF2-40B4-BE49-F238E27FC236}">
                <a16:creationId xmlns:a16="http://schemas.microsoft.com/office/drawing/2014/main" id="{F5B27D57-C0AA-AF48-B600-6C3E1E46A863}"/>
              </a:ext>
            </a:extLst>
          </p:cNvPr>
          <p:cNvSpPr/>
          <p:nvPr/>
        </p:nvSpPr>
        <p:spPr>
          <a:xfrm>
            <a:off x="0" y="6112037"/>
            <a:ext cx="7055096" cy="646331"/>
          </a:xfrm>
          <a:prstGeom prst="rect">
            <a:avLst/>
          </a:prstGeom>
        </p:spPr>
        <p:txBody>
          <a:bodyPr wrap="square">
            <a:spAutoFit/>
          </a:bodyPr>
          <a:lstStyle/>
          <a:p>
            <a:r>
              <a:rPr lang="en-US" sz="1200" dirty="0"/>
              <a:t>https://</a:t>
            </a:r>
            <a:r>
              <a:rPr lang="en-US" sz="1200" dirty="0" err="1"/>
              <a:t>techwireasia.com</a:t>
            </a:r>
            <a:r>
              <a:rPr lang="en-US" sz="1200" dirty="0"/>
              <a:t>/2020/06/japans-</a:t>
            </a:r>
            <a:r>
              <a:rPr lang="en-US" sz="1200" dirty="0" err="1"/>
              <a:t>fugaku</a:t>
            </a:r>
            <a:r>
              <a:rPr lang="en-US" sz="1200" dirty="0"/>
              <a:t>-is-the-worlds-fastest-supercomputer/</a:t>
            </a:r>
            <a:br>
              <a:rPr lang="en-US" sz="1200" dirty="0"/>
            </a:br>
            <a:r>
              <a:rPr lang="en-US" sz="1200" dirty="0"/>
              <a:t>https://www.lenovo.com/</a:t>
            </a:r>
          </a:p>
          <a:p>
            <a:r>
              <a:rPr lang="en-US" sz="1200" dirty="0"/>
              <a:t>https://</a:t>
            </a:r>
            <a:r>
              <a:rPr lang="en-US" sz="1200" dirty="0" err="1"/>
              <a:t>www.apple.com</a:t>
            </a:r>
            <a:endParaRPr lang="en-US" sz="1200" dirty="0"/>
          </a:p>
        </p:txBody>
      </p:sp>
      <p:sp>
        <p:nvSpPr>
          <p:cNvPr id="5" name="TextBox 4">
            <a:extLst>
              <a:ext uri="{FF2B5EF4-FFF2-40B4-BE49-F238E27FC236}">
                <a16:creationId xmlns:a16="http://schemas.microsoft.com/office/drawing/2014/main" id="{B44FEF93-BF8B-EC49-836F-B239971047C5}"/>
              </a:ext>
            </a:extLst>
          </p:cNvPr>
          <p:cNvSpPr txBox="1"/>
          <p:nvPr/>
        </p:nvSpPr>
        <p:spPr>
          <a:xfrm>
            <a:off x="838200" y="1690688"/>
            <a:ext cx="6915548" cy="369332"/>
          </a:xfrm>
          <a:prstGeom prst="rect">
            <a:avLst/>
          </a:prstGeom>
          <a:noFill/>
        </p:spPr>
        <p:txBody>
          <a:bodyPr wrap="none" rtlCol="0">
            <a:spAutoFit/>
          </a:bodyPr>
          <a:lstStyle/>
          <a:p>
            <a:r>
              <a:rPr lang="en-US" dirty="0"/>
              <a:t>In many cases you won’t know what hardware you are programming for</a:t>
            </a:r>
          </a:p>
        </p:txBody>
      </p:sp>
      <p:pic>
        <p:nvPicPr>
          <p:cNvPr id="7170" name="Picture 2" descr="Chrome logo and symbol, meaning, history, PNG">
            <a:extLst>
              <a:ext uri="{FF2B5EF4-FFF2-40B4-BE49-F238E27FC236}">
                <a16:creationId xmlns:a16="http://schemas.microsoft.com/office/drawing/2014/main" id="{8E73CF3F-CD2E-084D-9210-318208976B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174837"/>
            <a:ext cx="2949997" cy="2166977"/>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A161C7B9-E95A-2E44-8345-0EFCDDA06915}"/>
              </a:ext>
            </a:extLst>
          </p:cNvPr>
          <p:cNvSpPr txBox="1"/>
          <p:nvPr/>
        </p:nvSpPr>
        <p:spPr>
          <a:xfrm>
            <a:off x="1772825" y="4531474"/>
            <a:ext cx="1080745" cy="369332"/>
          </a:xfrm>
          <a:prstGeom prst="rect">
            <a:avLst/>
          </a:prstGeom>
          <a:noFill/>
        </p:spPr>
        <p:txBody>
          <a:bodyPr wrap="none" rtlCol="0">
            <a:spAutoFit/>
          </a:bodyPr>
          <a:lstStyle/>
          <a:p>
            <a:r>
              <a:rPr lang="en-US" dirty="0"/>
              <a:t>web apps</a:t>
            </a:r>
          </a:p>
        </p:txBody>
      </p:sp>
      <p:pic>
        <p:nvPicPr>
          <p:cNvPr id="7172" name="Picture 4" descr="Google Play Store - Best Tips and Tricks to Enhance Your Experience - Henri  Le Chat Noir">
            <a:extLst>
              <a:ext uri="{FF2B5EF4-FFF2-40B4-BE49-F238E27FC236}">
                <a16:creationId xmlns:a16="http://schemas.microsoft.com/office/drawing/2014/main" id="{887A3F21-6B1D-FB43-9D1A-F88D5383FD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66433" y="2309229"/>
            <a:ext cx="2845970" cy="1898192"/>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E25BA5B4-C6E6-EE4D-BB4C-290DF3DC3478}"/>
              </a:ext>
            </a:extLst>
          </p:cNvPr>
          <p:cNvSpPr txBox="1"/>
          <p:nvPr/>
        </p:nvSpPr>
        <p:spPr>
          <a:xfrm>
            <a:off x="5974351" y="4531474"/>
            <a:ext cx="1430135" cy="369332"/>
          </a:xfrm>
          <a:prstGeom prst="rect">
            <a:avLst/>
          </a:prstGeom>
          <a:noFill/>
        </p:spPr>
        <p:txBody>
          <a:bodyPr wrap="none" rtlCol="0">
            <a:spAutoFit/>
          </a:bodyPr>
          <a:lstStyle/>
          <a:p>
            <a:r>
              <a:rPr lang="en-US" dirty="0"/>
              <a:t>Android apps</a:t>
            </a:r>
          </a:p>
        </p:txBody>
      </p:sp>
      <p:sp>
        <p:nvSpPr>
          <p:cNvPr id="21" name="TextBox 20">
            <a:extLst>
              <a:ext uri="{FF2B5EF4-FFF2-40B4-BE49-F238E27FC236}">
                <a16:creationId xmlns:a16="http://schemas.microsoft.com/office/drawing/2014/main" id="{39260831-2193-494B-8042-351A2C4FD07E}"/>
              </a:ext>
            </a:extLst>
          </p:cNvPr>
          <p:cNvSpPr txBox="1"/>
          <p:nvPr/>
        </p:nvSpPr>
        <p:spPr>
          <a:xfrm>
            <a:off x="6833286" y="5647038"/>
            <a:ext cx="4239494" cy="369332"/>
          </a:xfrm>
          <a:prstGeom prst="rect">
            <a:avLst/>
          </a:prstGeom>
          <a:noFill/>
        </p:spPr>
        <p:txBody>
          <a:bodyPr wrap="none" rtlCol="0">
            <a:spAutoFit/>
          </a:bodyPr>
          <a:lstStyle/>
          <a:p>
            <a:r>
              <a:rPr lang="en-US" b="1" i="1" dirty="0"/>
              <a:t>You still need to worry about concurrency!</a:t>
            </a:r>
          </a:p>
        </p:txBody>
      </p:sp>
    </p:spTree>
    <p:extLst>
      <p:ext uri="{BB962C8B-B14F-4D97-AF65-F5344CB8AC3E}">
        <p14:creationId xmlns:p14="http://schemas.microsoft.com/office/powerpoint/2010/main" val="10635866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523A6-8B89-BA41-83E9-C29F3EC8DA51}"/>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1917F577-3A1A-BC4D-BF9A-2CF751C01F71}"/>
              </a:ext>
            </a:extLst>
          </p:cNvPr>
          <p:cNvSpPr>
            <a:spLocks noGrp="1"/>
          </p:cNvSpPr>
          <p:nvPr>
            <p:ph idx="1"/>
          </p:nvPr>
        </p:nvSpPr>
        <p:spPr>
          <a:xfrm>
            <a:off x="838200" y="1690688"/>
            <a:ext cx="10515600" cy="4667250"/>
          </a:xfrm>
        </p:spPr>
        <p:txBody>
          <a:bodyPr>
            <a:normAutofit fontScale="92500"/>
          </a:bodyPr>
          <a:lstStyle/>
          <a:p>
            <a:r>
              <a:rPr lang="en-US" dirty="0"/>
              <a:t>Foundations of concurrent/parallel computing</a:t>
            </a:r>
          </a:p>
          <a:p>
            <a:pPr lvl="1"/>
            <a:r>
              <a:rPr lang="en-US" b="1" dirty="0"/>
              <a:t>Concepts</a:t>
            </a:r>
            <a:r>
              <a:rPr lang="en-US" dirty="0"/>
              <a:t>, not languages/frameworks!</a:t>
            </a:r>
          </a:p>
          <a:p>
            <a:pPr lvl="1"/>
            <a:r>
              <a:rPr lang="en-US" dirty="0"/>
              <a:t>Allows you to pick up future new languages and frameworks quickly</a:t>
            </a:r>
          </a:p>
          <a:p>
            <a:pPr lvl="1"/>
            <a:endParaRPr lang="en-US" dirty="0"/>
          </a:p>
          <a:p>
            <a:r>
              <a:rPr lang="en-US" dirty="0"/>
              <a:t>Shared memory concurrency</a:t>
            </a:r>
          </a:p>
          <a:p>
            <a:pPr lvl="1"/>
            <a:r>
              <a:rPr lang="en-US" dirty="0"/>
              <a:t>Many concepts apply to other domains, but likely have different performance characteristics (e.g. distributed systems)</a:t>
            </a:r>
          </a:p>
          <a:p>
            <a:pPr lvl="1"/>
            <a:r>
              <a:rPr lang="en-US" b="1" dirty="0"/>
              <a:t>Thread cooperation, </a:t>
            </a:r>
            <a:r>
              <a:rPr lang="en-US" dirty="0"/>
              <a:t>not embarrassingly parallel applications</a:t>
            </a:r>
          </a:p>
          <a:p>
            <a:pPr lvl="1"/>
            <a:endParaRPr lang="en-US" dirty="0"/>
          </a:p>
          <a:p>
            <a:r>
              <a:rPr lang="en-US" dirty="0"/>
              <a:t>Think in concurrency </a:t>
            </a:r>
          </a:p>
          <a:p>
            <a:pPr lvl="1"/>
            <a:r>
              <a:rPr lang="en-US" dirty="0"/>
              <a:t>understand common synchronization idioms and their performance characterizations</a:t>
            </a:r>
          </a:p>
          <a:p>
            <a:pPr lvl="1"/>
            <a:r>
              <a:rPr lang="en-US" dirty="0"/>
              <a:t>efficiently (and safely) utilize modern systems</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179657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646CC-E8AC-D248-9EF3-52C5779F06E6}"/>
              </a:ext>
            </a:extLst>
          </p:cNvPr>
          <p:cNvSpPr>
            <a:spLocks noGrp="1"/>
          </p:cNvSpPr>
          <p:nvPr>
            <p:ph type="title"/>
          </p:nvPr>
        </p:nvSpPr>
        <p:spPr/>
        <p:txBody>
          <a:bodyPr/>
          <a:lstStyle/>
          <a:p>
            <a:r>
              <a:rPr lang="en-US" dirty="0"/>
              <a:t>Wall of text warning for today’s lecture!</a:t>
            </a:r>
          </a:p>
        </p:txBody>
      </p:sp>
      <p:sp>
        <p:nvSpPr>
          <p:cNvPr id="3" name="Content Placeholder 2">
            <a:extLst>
              <a:ext uri="{FF2B5EF4-FFF2-40B4-BE49-F238E27FC236}">
                <a16:creationId xmlns:a16="http://schemas.microsoft.com/office/drawing/2014/main" id="{71F73811-9C01-FF4D-98F0-DA6AEAAA3EE2}"/>
              </a:ext>
            </a:extLst>
          </p:cNvPr>
          <p:cNvSpPr>
            <a:spLocks noGrp="1"/>
          </p:cNvSpPr>
          <p:nvPr>
            <p:ph idx="1"/>
          </p:nvPr>
        </p:nvSpPr>
        <p:spPr/>
        <p:txBody>
          <a:bodyPr/>
          <a:lstStyle/>
          <a:p>
            <a:r>
              <a:rPr lang="en-US" dirty="0"/>
              <a:t>Important to go over class organization and structure</a:t>
            </a:r>
          </a:p>
          <a:p>
            <a:pPr lvl="1"/>
            <a:r>
              <a:rPr lang="en-US" dirty="0"/>
              <a:t>You are responsible for knowing this information!</a:t>
            </a:r>
          </a:p>
          <a:p>
            <a:pPr lvl="1"/>
            <a:r>
              <a:rPr lang="en-US" dirty="0"/>
              <a:t>All information is also on the class website</a:t>
            </a:r>
          </a:p>
          <a:p>
            <a:pPr lvl="1"/>
            <a:r>
              <a:rPr lang="en-US" dirty="0"/>
              <a:t>If you have logistic questions, please refer to the website (or this lecture) first</a:t>
            </a:r>
          </a:p>
          <a:p>
            <a:endParaRPr lang="en-US" dirty="0"/>
          </a:p>
          <a:p>
            <a:r>
              <a:rPr lang="en-US" dirty="0"/>
              <a:t>Future lectures will be more visual</a:t>
            </a:r>
          </a:p>
        </p:txBody>
      </p:sp>
    </p:spTree>
    <p:extLst>
      <p:ext uri="{BB962C8B-B14F-4D97-AF65-F5344CB8AC3E}">
        <p14:creationId xmlns:p14="http://schemas.microsoft.com/office/powerpoint/2010/main" val="40865346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9911</TotalTime>
  <Words>3243</Words>
  <Application>Microsoft Macintosh PowerPoint</Application>
  <PresentationFormat>Widescreen</PresentationFormat>
  <Paragraphs>398</Paragraphs>
  <Slides>59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-apple-system</vt:lpstr>
      <vt:lpstr>Arial</vt:lpstr>
      <vt:lpstr>Calibri</vt:lpstr>
      <vt:lpstr>Calibri Light</vt:lpstr>
      <vt:lpstr>Google Sans</vt:lpstr>
      <vt:lpstr>Office Theme</vt:lpstr>
      <vt:lpstr>CSE113: Introduction to Parallel and Concurrent Programming</vt:lpstr>
      <vt:lpstr>Hello!</vt:lpstr>
      <vt:lpstr>Research Interests</vt:lpstr>
      <vt:lpstr>Research Interests</vt:lpstr>
      <vt:lpstr>Research Interests</vt:lpstr>
      <vt:lpstr>Concurrency and Parallelism is everywhere!</vt:lpstr>
      <vt:lpstr>Concurrency and Parallelism is everywhere!</vt:lpstr>
      <vt:lpstr>Learning Objectives</vt:lpstr>
      <vt:lpstr>Wall of text warning for today’s lecture!</vt:lpstr>
      <vt:lpstr>Today’s Schedule</vt:lpstr>
      <vt:lpstr>Déjà vu....</vt:lpstr>
      <vt:lpstr>We will persevere!</vt:lpstr>
      <vt:lpstr>Class size</vt:lpstr>
      <vt:lpstr>Teaching Staff Introductions</vt:lpstr>
      <vt:lpstr>Teaching Staff Introductions</vt:lpstr>
      <vt:lpstr>Teaching Staff Introductions</vt:lpstr>
      <vt:lpstr>Class Resources</vt:lpstr>
      <vt:lpstr>Background</vt:lpstr>
      <vt:lpstr>Class Format</vt:lpstr>
      <vt:lpstr>Class format</vt:lpstr>
      <vt:lpstr>Class format</vt:lpstr>
      <vt:lpstr>Class format</vt:lpstr>
      <vt:lpstr>Office Hours</vt:lpstr>
      <vt:lpstr>Office Hours</vt:lpstr>
      <vt:lpstr>Asynchronous Discussion</vt:lpstr>
      <vt:lpstr>Asynchronous Discussion</vt:lpstr>
      <vt:lpstr>Class Content</vt:lpstr>
      <vt:lpstr>Class Content</vt:lpstr>
      <vt:lpstr>Class Content</vt:lpstr>
      <vt:lpstr>Class Content</vt:lpstr>
      <vt:lpstr>Class Content</vt:lpstr>
      <vt:lpstr>Class Content</vt:lpstr>
      <vt:lpstr>Class Content</vt:lpstr>
      <vt:lpstr>Class Content</vt:lpstr>
      <vt:lpstr>Accessibility</vt:lpstr>
      <vt:lpstr>Assignments and Tests</vt:lpstr>
      <vt:lpstr>Assignments and Tests</vt:lpstr>
      <vt:lpstr>Assignments and Tests</vt:lpstr>
      <vt:lpstr>Assignments and Tests</vt:lpstr>
      <vt:lpstr>Assignments and Tests</vt:lpstr>
      <vt:lpstr>Assignments and Tests</vt:lpstr>
      <vt:lpstr>Assignments and Tests</vt:lpstr>
      <vt:lpstr>Assignments and Tests</vt:lpstr>
      <vt:lpstr>Assignments and Tests</vt:lpstr>
      <vt:lpstr>Assignments and Tests</vt:lpstr>
      <vt:lpstr>Cheating</vt:lpstr>
      <vt:lpstr>Discussing results</vt:lpstr>
      <vt:lpstr>AI Tools</vt:lpstr>
      <vt:lpstr>AI Tools</vt:lpstr>
      <vt:lpstr>AI Tools</vt:lpstr>
      <vt:lpstr>Late policy</vt:lpstr>
      <vt:lpstr>Reviewing Grades</vt:lpstr>
      <vt:lpstr>Assignments and Tests</vt:lpstr>
      <vt:lpstr>Attendance and Quizzes</vt:lpstr>
      <vt:lpstr>Attendance and Quizzes</vt:lpstr>
      <vt:lpstr>Website tour</vt:lpstr>
      <vt:lpstr>Final notes</vt:lpstr>
      <vt:lpstr>Thank you!</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Tyler Sorensen</dc:creator>
  <cp:lastModifiedBy>Tyler Sorensen</cp:lastModifiedBy>
  <cp:revision>125</cp:revision>
  <dcterms:created xsi:type="dcterms:W3CDTF">2021-03-23T23:59:42Z</dcterms:created>
  <dcterms:modified xsi:type="dcterms:W3CDTF">2023-01-09T16:47:18Z</dcterms:modified>
</cp:coreProperties>
</file>

<file path=docProps/thumbnail.jpeg>
</file>